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97" r:id="rId3"/>
    <p:sldId id="298" r:id="rId4"/>
    <p:sldId id="294" r:id="rId5"/>
    <p:sldId id="300" r:id="rId6"/>
    <p:sldId id="302" r:id="rId7"/>
    <p:sldId id="312" r:id="rId8"/>
    <p:sldId id="301" r:id="rId9"/>
    <p:sldId id="291" r:id="rId10"/>
    <p:sldId id="310" r:id="rId11"/>
    <p:sldId id="311" r:id="rId12"/>
    <p:sldId id="262" r:id="rId13"/>
    <p:sldId id="293" r:id="rId14"/>
    <p:sldId id="295" r:id="rId15"/>
    <p:sldId id="296" r:id="rId16"/>
    <p:sldId id="269" r:id="rId17"/>
    <p:sldId id="282" r:id="rId18"/>
    <p:sldId id="279" r:id="rId19"/>
    <p:sldId id="281" r:id="rId20"/>
    <p:sldId id="303" r:id="rId21"/>
    <p:sldId id="314" r:id="rId22"/>
    <p:sldId id="305" r:id="rId23"/>
    <p:sldId id="308" r:id="rId24"/>
    <p:sldId id="306" r:id="rId25"/>
    <p:sldId id="307" r:id="rId26"/>
    <p:sldId id="288" r:id="rId27"/>
    <p:sldId id="316" r:id="rId28"/>
    <p:sldId id="261" r:id="rId29"/>
    <p:sldId id="309" r:id="rId30"/>
    <p:sldId id="315" r:id="rId31"/>
    <p:sldId id="313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28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09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93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20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96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95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78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8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66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5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32B5-45EB-4BFD-98B1-4B6853EE2376}" type="datetimeFigureOut">
              <a:rPr lang="it-IT" smtClean="0"/>
              <a:pPr/>
              <a:t>11/04/2018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BC77-13E1-4AF5-8FA4-07CCB7A3447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4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88354" y="154790"/>
            <a:ext cx="76581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Scuola 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 Specializzazione in Pediatria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Università di </a:t>
            </a:r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Napoli «Federico II»</a:t>
            </a:r>
          </a:p>
        </p:txBody>
      </p:sp>
      <p:pic>
        <p:nvPicPr>
          <p:cNvPr id="1026" name="Picture 2" descr="C:\Users\Annalisa\Desktop\Endocrinologia\Tiroide\Federico 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87" y="1266768"/>
            <a:ext cx="1672431" cy="16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4837904" y="2939199"/>
            <a:ext cx="215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Saper Fare</a:t>
            </a:r>
          </a:p>
          <a:p>
            <a:pPr algn="ctr" eaLnBrk="1" hangingPunct="1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11/04/2018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9"/>
          <p:cNvSpPr txBox="1">
            <a:spLocks noChangeArrowheads="1"/>
          </p:cNvSpPr>
          <p:nvPr/>
        </p:nvSpPr>
        <p:spPr bwMode="auto">
          <a:xfrm>
            <a:off x="8413750" y="5597525"/>
            <a:ext cx="2684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AIF</a:t>
            </a:r>
          </a:p>
          <a:p>
            <a:pPr algn="ctr" eaLnBrk="1" hangingPunct="1"/>
            <a:r>
              <a:rPr lang="it-IT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it-IT" sz="2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Alessandrella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933450" y="5596791"/>
            <a:ext cx="3079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TUTOR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Prof.ssa M. Salerno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35200" y="3886201"/>
            <a:ext cx="7508082" cy="1261884"/>
          </a:xfrm>
          <a:prstGeom prst="rect">
            <a:avLst/>
          </a:prstGeom>
          <a:solidFill>
            <a:schemeClr val="accent5">
              <a:lumMod val="75000"/>
              <a:alpha val="76000"/>
            </a:schemeClr>
          </a:solidFill>
          <a:ln w="38100">
            <a:noFill/>
          </a:ln>
          <a:effectLst>
            <a:glow rad="101600">
              <a:schemeClr val="accent5">
                <a:lumMod val="50000"/>
                <a:alpha val="40000"/>
              </a:schemeClr>
            </a:glow>
            <a:innerShdw blurRad="317500">
              <a:schemeClr val="bg1"/>
            </a:inn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endParaRPr lang="it-IT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L’interpretazione del Profilo Tiroideo</a:t>
            </a:r>
          </a:p>
          <a:p>
            <a:endParaRPr lang="it-IT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469900" y="1155700"/>
            <a:ext cx="112395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5646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Emanuela, 7 anni e 11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8608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026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41895" y="3945624"/>
            <a:ext cx="35945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anti-TPO: </a:t>
            </a:r>
            <a:r>
              <a:rPr lang="it-IT" altLang="it-IT" sz="1800" b="1" dirty="0">
                <a:cs typeface="Times New Roman" panose="02020603050405020304" pitchFamily="18" charset="0"/>
              </a:rPr>
              <a:t>619 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anti-TG: 56,3 U/ml (0-60)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u="sng" dirty="0">
                <a:cs typeface="Times New Roman" panose="02020603050405020304" pitchFamily="18" charset="0"/>
              </a:rPr>
              <a:t>tiroide di dimensioni aumentate per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l’età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 </a:t>
            </a:r>
            <a:r>
              <a:rPr lang="it-IT" altLang="it-IT" sz="1800" u="sng" dirty="0" err="1">
                <a:cs typeface="Times New Roman" panose="02020603050405020304" pitchFamily="18" charset="0"/>
              </a:rPr>
              <a:t>Ecostruttura</a:t>
            </a:r>
            <a:r>
              <a:rPr lang="it-IT" altLang="it-IT" sz="1800" u="sng" dirty="0">
                <a:cs typeface="Times New Roman" panose="02020603050405020304" pitchFamily="18" charset="0"/>
              </a:rPr>
              <a:t> diffusamente disomogenea </a:t>
            </a:r>
            <a:r>
              <a:rPr lang="it-IT" altLang="it-IT" sz="1800" u="sng" dirty="0" err="1">
                <a:cs typeface="Times New Roman" panose="02020603050405020304" pitchFamily="18" charset="0"/>
              </a:rPr>
              <a:t>ipoecogena</a:t>
            </a:r>
            <a:r>
              <a:rPr lang="it-IT" altLang="it-IT" sz="1800" u="sng" dirty="0">
                <a:cs typeface="Times New Roman" panose="02020603050405020304" pitchFamily="18" charset="0"/>
              </a:rPr>
              <a:t>/edematosa</a:t>
            </a:r>
            <a:r>
              <a:rPr lang="it-IT" altLang="it-IT" sz="1800" dirty="0">
                <a:cs typeface="Times New Roman" panose="02020603050405020304" pitchFamily="18" charset="0"/>
              </a:rPr>
              <a:t>. A sin al III medio nodulo </a:t>
            </a:r>
            <a:r>
              <a:rPr lang="it-IT" altLang="it-IT" sz="1800" dirty="0" err="1">
                <a:cs typeface="Times New Roman" panose="02020603050405020304" pitchFamily="18" charset="0"/>
              </a:rPr>
              <a:t>iperecogeno</a:t>
            </a:r>
            <a:r>
              <a:rPr lang="it-IT" altLang="it-IT" sz="1800" dirty="0">
                <a:cs typeface="Times New Roman" panose="02020603050405020304" pitchFamily="18" charset="0"/>
              </a:rPr>
              <a:t> di 6x7 mm.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Gaia, 9 anni e 9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346157" y="3956130"/>
            <a:ext cx="35945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anti-TPO: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&gt;1300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anti-TG: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455,4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u="sng" dirty="0">
                <a:cs typeface="Times New Roman" panose="02020603050405020304" pitchFamily="18" charset="0"/>
              </a:rPr>
              <a:t>tiroide di dimensioni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ai limiti alti della norma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u="sng" dirty="0">
                <a:cs typeface="Times New Roman" panose="02020603050405020304" pitchFamily="18" charset="0"/>
              </a:rPr>
              <a:t>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disomogenea,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ipoecogena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 con strie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iperecogene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 interne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429181" y="3958402"/>
            <a:ext cx="35945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anti-TPO: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&gt;1300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anti-TG: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173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u="sng" dirty="0">
                <a:cs typeface="Times New Roman" panose="02020603050405020304" pitchFamily="18" charset="0"/>
              </a:rPr>
              <a:t>tiroide di dimensioni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aumentate.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u="sng" dirty="0">
                <a:cs typeface="Times New Roman" panose="02020603050405020304" pitchFamily="18" charset="0"/>
              </a:rPr>
              <a:t>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disomogenea con tendenza alla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nodularità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, con presenza di strie contestuali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iperecogene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 contestuali.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Pia, 9 anni e 6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486897" y="3086666"/>
            <a:ext cx="317170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L-Tiroxina</a:t>
            </a:r>
            <a:endParaRPr lang="it-IT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00105" y="2599922"/>
            <a:ext cx="326875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Ripetizione Profilo Tiroideo dopo 4 settimane: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TSH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2,7 </a:t>
            </a:r>
            <a:r>
              <a:rPr lang="it-IT" altLang="it-IT" sz="1800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dirty="0">
                <a:cs typeface="Times New Roman" panose="02020603050405020304" pitchFamily="18" charset="0"/>
              </a:rPr>
              <a:t>/ml 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1,1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(0,75-1,7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85646" y="668233"/>
            <a:ext cx="3239838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>
                <a:cs typeface="Times New Roman" panose="02020603050405020304" pitchFamily="18" charset="0"/>
              </a:rPr>
              <a:t>Profilo Tiroideo per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comparsa di gozzo da alcuni mesi: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TSH </a:t>
            </a:r>
            <a:r>
              <a:rPr lang="it-IT" altLang="it-IT" sz="1800" dirty="0">
                <a:cs typeface="Times New Roman" panose="02020603050405020304" pitchFamily="18" charset="0"/>
              </a:rPr>
              <a:t>2,06 </a:t>
            </a:r>
            <a:r>
              <a:rPr lang="it-IT" altLang="it-IT" sz="1800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dirty="0">
                <a:cs typeface="Times New Roman" panose="02020603050405020304" pitchFamily="18" charset="0"/>
              </a:rPr>
              <a:t>/ml (0,27-3,6)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1,00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(0,8-1,7)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FT3 3,8 </a:t>
            </a:r>
            <a:r>
              <a:rPr lang="it-IT" altLang="it-IT" sz="1800" dirty="0" err="1">
                <a:cs typeface="Times New Roman" panose="02020603050405020304" pitchFamily="18" charset="0"/>
              </a:rPr>
              <a:t>pg</a:t>
            </a:r>
            <a:r>
              <a:rPr lang="it-IT" altLang="it-IT" sz="1800" dirty="0">
                <a:cs typeface="Times New Roman" panose="02020603050405020304" pitchFamily="18" charset="0"/>
              </a:rPr>
              <a:t>/ml (2,0-4,4)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364886" y="664316"/>
            <a:ext cx="3444447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in corso di approfondimento per aumento ponderale e stipsi: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11,7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1,01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3,30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390786" y="656088"/>
            <a:ext cx="3402434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in corso di approfondimento per astenia, e dolorabilità muscolare: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135,3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FT4 0,55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75752" y="3086666"/>
            <a:ext cx="317170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L-Tiroxina</a:t>
            </a:r>
            <a:endParaRPr lang="it-IT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372835" y="2594662"/>
            <a:ext cx="326875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Ripetizione Profilo Tiroideo dopo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5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settimane: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>
                <a:cs typeface="Times New Roman" panose="02020603050405020304" pitchFamily="18" charset="0"/>
              </a:rPr>
              <a:t>TSH 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13,2 </a:t>
            </a:r>
            <a:r>
              <a:rPr lang="it-IT" altLang="it-IT" sz="1800" b="1" u="sng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>
                <a:cs typeface="Times New Roman" panose="02020603050405020304" pitchFamily="18" charset="0"/>
              </a:rPr>
              <a:t>/ml 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0,93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(0,75-1,7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364886" y="3086666"/>
            <a:ext cx="3171702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L-Tiroxina</a:t>
            </a:r>
            <a:endParaRPr lang="it-IT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3" y="2453983"/>
            <a:ext cx="1650170" cy="9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77" y="2447422"/>
            <a:ext cx="1985291" cy="92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3375329"/>
            <a:ext cx="2317513" cy="280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91" y="3411785"/>
            <a:ext cx="5439103" cy="27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10" y="3411785"/>
            <a:ext cx="983341" cy="27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989461" y="6452668"/>
            <a:ext cx="4995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cs typeface="Times New Roman" pitchFamily="18" charset="0"/>
              </a:rPr>
              <a:t>de Vries </a:t>
            </a:r>
            <a:r>
              <a:rPr lang="it-IT" i="1" dirty="0" smtClean="0">
                <a:cs typeface="Times New Roman" pitchFamily="18" charset="0"/>
              </a:rPr>
              <a:t>L. et al. </a:t>
            </a:r>
            <a:r>
              <a:rPr lang="en-US" i="1" dirty="0">
                <a:cs typeface="Times New Roman" pitchFamily="18" charset="0"/>
              </a:rPr>
              <a:t>Arch Dis </a:t>
            </a:r>
            <a:r>
              <a:rPr lang="en-US" i="1" dirty="0" smtClean="0">
                <a:cs typeface="Times New Roman" pitchFamily="18" charset="0"/>
              </a:rPr>
              <a:t>Child. 2009 </a:t>
            </a:r>
            <a:r>
              <a:rPr lang="en-US" i="1" dirty="0">
                <a:cs typeface="Times New Roman" pitchFamily="18" charset="0"/>
              </a:rPr>
              <a:t>Jan;94(1):33-7.</a:t>
            </a:r>
            <a:endParaRPr lang="it-IT" i="1" dirty="0"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6" y="177064"/>
            <a:ext cx="10357965" cy="192782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838693" y="2488055"/>
            <a:ext cx="1650170" cy="9237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670560" y="5654040"/>
            <a:ext cx="944880" cy="4926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5044440" y="5654040"/>
            <a:ext cx="944880" cy="492662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9402458" y="2494819"/>
            <a:ext cx="1954810" cy="92373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9875520" y="5654040"/>
            <a:ext cx="944880" cy="49266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488055"/>
            <a:ext cx="3358966" cy="8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arrotondato 11"/>
          <p:cNvSpPr/>
          <p:nvPr/>
        </p:nvSpPr>
        <p:spPr>
          <a:xfrm>
            <a:off x="4770612" y="2488055"/>
            <a:ext cx="3343234" cy="92373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  <p:bldP spid="1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227" y="4204983"/>
            <a:ext cx="32687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Anamnesi Personale: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Nata </a:t>
            </a:r>
            <a:r>
              <a:rPr lang="it-IT" altLang="it-IT" sz="1800" dirty="0">
                <a:cs typeface="Times New Roman" panose="02020603050405020304" pitchFamily="18" charset="0"/>
              </a:rPr>
              <a:t>a termine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da </a:t>
            </a:r>
            <a:r>
              <a:rPr lang="it-IT" altLang="it-IT" sz="1800" dirty="0">
                <a:cs typeface="Times New Roman" panose="02020603050405020304" pitchFamily="18" charset="0"/>
              </a:rPr>
              <a:t>gravidanza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normocondotta.PN  2.870 kg. 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5647" y="2702538"/>
            <a:ext cx="326875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Anamnesi Familiare: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Nonna materna con tiroidite di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Hashimoto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in terapia con L-T4.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7227" y="162660"/>
            <a:ext cx="303413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Nicole, 17 giorni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4562" y="733362"/>
            <a:ext cx="346879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richiamo screening neonatale: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12,1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1,08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4,1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Vincenzo,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 e 3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364886" y="741590"/>
            <a:ext cx="318653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obesità: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7,23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1,3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3,6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Desiree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 anni e 1 mese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90786" y="745628"/>
            <a:ext cx="3682152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follow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 up NPI: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9,47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0,8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2,8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34407" y="2702538"/>
            <a:ext cx="323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Familiare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64886" y="4204984"/>
            <a:ext cx="32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Personale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termine dopo gravidanza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normocondotta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3,250 kg.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SPM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norma. 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38608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026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395868" y="2686082"/>
            <a:ext cx="323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Familiare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contributoria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8390786" y="4204984"/>
            <a:ext cx="35764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Personale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termine dopo gravidanza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normocondotta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 2,500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SPM a partire da 2 anni di vita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epilessia tipo assenze è in terapia con </a:t>
            </a:r>
            <a:r>
              <a:rPr lang="it-IT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Valproato</a:t>
            </a:r>
            <a:r>
              <a:rPr lang="it-IT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dall’età di 6 anni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3" grpId="0"/>
      <p:bldP spid="14" grpId="0"/>
      <p:bldP spid="2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7227" y="162660"/>
            <a:ext cx="303413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Nicole, 17 giorni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Vincenzo,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 e 3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Desiree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 anni e 1 mese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870"/>
            <a:ext cx="4061956" cy="559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09" y="600870"/>
            <a:ext cx="4061956" cy="56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Parentesi graffa chiusa 21"/>
          <p:cNvSpPr/>
          <p:nvPr/>
        </p:nvSpPr>
        <p:spPr>
          <a:xfrm>
            <a:off x="7772400" y="1549856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97" y="579693"/>
            <a:ext cx="4110503" cy="567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arentesi graffa chiusa 14"/>
          <p:cNvSpPr/>
          <p:nvPr/>
        </p:nvSpPr>
        <p:spPr>
          <a:xfrm>
            <a:off x="11809692" y="2235200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90500" y="1040536"/>
            <a:ext cx="1954778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3,080 kg (5-10°ct)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L: 51 cm (10-25°ct)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P/L: 10-25°ct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CC: 35,6 cm (50°ct)</a:t>
            </a:r>
            <a:endParaRPr 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223334" y="1045457"/>
            <a:ext cx="207792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37,9 kg (&gt;95° </a:t>
            </a:r>
            <a:r>
              <a:rPr lang="it-IT" altLang="it-IT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123 cm (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75-90°ct)</a:t>
            </a:r>
          </a:p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25,1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kg/m2</a:t>
            </a:r>
          </a:p>
          <a:p>
            <a:endParaRPr lang="it-IT" alt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211134" y="1020057"/>
            <a:ext cx="207792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51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(75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it-IT" altLang="it-IT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145,2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(5-10°ct)</a:t>
            </a:r>
          </a:p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24,2 kg/m2</a:t>
            </a:r>
          </a:p>
          <a:p>
            <a:endParaRPr lang="it-IT" alt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2927" y="5905500"/>
            <a:ext cx="38719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E. O. : nella norma. Tiroide non visibile non palpabile.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164227" y="5905500"/>
            <a:ext cx="38719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E. O. : nella norma. Tiroide non visibile non palpabile.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177427" y="5905500"/>
            <a:ext cx="38719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E. O. : nella norma. Tiroide non visibile non palpabile.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3" grpId="0" animBg="1"/>
      <p:bldP spid="27" grpId="0" animBg="1"/>
      <p:bldP spid="28" grpId="0" animBg="1"/>
      <p:bldP spid="2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227" y="4204983"/>
            <a:ext cx="3268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Anti-TPO: negativi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Anti-TG: negativi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Dimensioni nella norma.</a:t>
            </a:r>
          </a:p>
          <a:p>
            <a:pPr eaLnBrk="1" hangingPunct="1"/>
            <a:r>
              <a:rPr lang="it-IT" altLang="it-IT" sz="1800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omogenea.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5647" y="2702538"/>
            <a:ext cx="338188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Ripetizione Profilo Tiroideo dopo 2 settimane: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>
                <a:cs typeface="Times New Roman" panose="02020603050405020304" pitchFamily="18" charset="0"/>
              </a:rPr>
              <a:t>TSH 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19,97 </a:t>
            </a:r>
            <a:r>
              <a:rPr lang="it-IT" altLang="it-IT" sz="1800" b="1" u="sng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0,86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(0,75-1,7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7227" y="162660"/>
            <a:ext cx="303413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Nicole, 17 giorni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4562" y="733362"/>
            <a:ext cx="346879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richiamo screening neonatale: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12,1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1,08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4,1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Vincenzo,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 e 3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364886" y="741590"/>
            <a:ext cx="318653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obesità: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7,23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1,3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3,6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Desiree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 anni e 1 mese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90786" y="745628"/>
            <a:ext cx="3625203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follow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 up NPI: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9,47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0,8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2,8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34407" y="2702538"/>
            <a:ext cx="323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latin typeface="Times New Roman" pitchFamily="18" charset="0"/>
                <a:cs typeface="Times New Roman" pitchFamily="18" charset="0"/>
              </a:rPr>
              <a:t>Ripetizione Profilo Tiroideo dopo 8</a:t>
            </a:r>
            <a:r>
              <a:rPr lang="it-IT" alt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latin typeface="Times New Roman" pitchFamily="18" charset="0"/>
                <a:cs typeface="Times New Roman" pitchFamily="18" charset="0"/>
              </a:rPr>
              <a:t>settimane: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u="sng" dirty="0">
                <a:latin typeface="Times New Roman" pitchFamily="18" charset="0"/>
                <a:cs typeface="Times New Roman" pitchFamily="18" charset="0"/>
              </a:rPr>
              <a:t>TSH 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7,12 </a:t>
            </a:r>
            <a:r>
              <a:rPr lang="it-IT" altLang="it-IT" b="1" u="sng" dirty="0" err="1" smtClean="0">
                <a:latin typeface="Times New Roman" pitchFamily="18" charset="0"/>
                <a:cs typeface="Times New Roman" pitchFamily="18" charset="0"/>
              </a:rPr>
              <a:t>mcU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/ml </a:t>
            </a:r>
            <a:r>
              <a:rPr lang="it-IT" altLang="it-IT" u="sng" dirty="0">
                <a:latin typeface="Times New Roman" pitchFamily="18" charset="0"/>
                <a:cs typeface="Times New Roman" pitchFamily="18" charset="0"/>
              </a:rPr>
              <a:t>(0,85-6,5)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FT4 1,08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/dl (0,75-1,7</a:t>
            </a: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altLang="it-IT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8608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026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395868" y="2686082"/>
            <a:ext cx="323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Ripetizione Profilo Tiroideo dopo 6 settimane: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u="sng" dirty="0">
                <a:latin typeface="Times New Roman" pitchFamily="18" charset="0"/>
                <a:cs typeface="Times New Roman" pitchFamily="18" charset="0"/>
              </a:rPr>
              <a:t>TSH 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9,32 </a:t>
            </a:r>
            <a:r>
              <a:rPr lang="it-IT" altLang="it-IT" b="1" u="sng" dirty="0" err="1">
                <a:latin typeface="Times New Roman" pitchFamily="18" charset="0"/>
                <a:cs typeface="Times New Roman" pitchFamily="18" charset="0"/>
              </a:rPr>
              <a:t>mcU</a:t>
            </a:r>
            <a:r>
              <a:rPr lang="it-IT" altLang="it-IT" b="1" u="sng" dirty="0">
                <a:latin typeface="Times New Roman" pitchFamily="18" charset="0"/>
                <a:cs typeface="Times New Roman" pitchFamily="18" charset="0"/>
              </a:rPr>
              <a:t>/ml </a:t>
            </a:r>
            <a:r>
              <a:rPr lang="it-IT" altLang="it-IT" u="sng" dirty="0">
                <a:latin typeface="Times New Roman" pitchFamily="18" charset="0"/>
                <a:cs typeface="Times New Roman" pitchFamily="18" charset="0"/>
              </a:rPr>
              <a:t>(0,85-6,5)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FT4 </a:t>
            </a: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1,00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/dl (0,75-1,7</a:t>
            </a: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alt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364886" y="4204983"/>
            <a:ext cx="3268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Anti-TPO: negativi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Anti-TG: negativi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Dimensioni nella norma.</a:t>
            </a:r>
          </a:p>
          <a:p>
            <a:pPr eaLnBrk="1" hangingPunct="1"/>
            <a:r>
              <a:rPr lang="it-IT" altLang="it-IT" sz="1800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omogenea.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416186" y="4204983"/>
            <a:ext cx="3268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Anti-TPO: negativi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Anti-TG: negativi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Dimensioni nella norma.</a:t>
            </a:r>
          </a:p>
          <a:p>
            <a:pPr eaLnBrk="1" hangingPunct="1"/>
            <a:r>
              <a:rPr lang="it-IT" altLang="it-IT" sz="1800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omogenea.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68696" y="4794566"/>
            <a:ext cx="5563673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 contourW="12700">
            <a:bevelT w="101600" prst="angle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SUBCLINICO</a:t>
            </a:r>
            <a:endParaRPr lang="it-IT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8" grpId="0"/>
      <p:bldP spid="16" grpId="0"/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7227" y="162660"/>
            <a:ext cx="303413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Nicole, 17 giorni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Vincenzo,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 e 3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Desiree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 anni e 1 mese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0627" y="1244600"/>
            <a:ext cx="673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avreste messo in terapia con L-Tiroxina?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8726" y="1790700"/>
            <a:ext cx="8700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Nicole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Vincenzo 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Desiree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Tutti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Nessuno</a:t>
            </a:r>
          </a:p>
        </p:txBody>
      </p:sp>
    </p:spTree>
    <p:extLst>
      <p:ext uri="{BB962C8B-B14F-4D97-AF65-F5344CB8AC3E}">
        <p14:creationId xmlns:p14="http://schemas.microsoft.com/office/powerpoint/2010/main" val="42314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912913" y="293648"/>
            <a:ext cx="5563673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SUBCLINICO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52980" y="995681"/>
            <a:ext cx="8231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Livelli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sierici di TSH elevati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presenza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normali livelli di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FT4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36459" y="1454001"/>
            <a:ext cx="271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 4,5 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191064" y="2173931"/>
            <a:ext cx="470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Prevalenza: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1,7-2,9% in età pediatrica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191064" y="2912632"/>
            <a:ext cx="9598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Eziologia:</a:t>
            </a:r>
          </a:p>
          <a:p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Tiroidite di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Hashimoto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Ipertireotropinemia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neonatale transitoria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Disgenesie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tiroidee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Sindromi Genetiche (S. Down, S. Turner, S. Williams,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Pseudoipoparatiroidismo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tipo 1a)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Carenza di iodio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Farmaci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Polimorfismi/Mutazioni di geni quali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TSHr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DUOX2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Idiopatico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12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" y="300039"/>
            <a:ext cx="7902575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03401"/>
            <a:ext cx="7721600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4" y="3901281"/>
            <a:ext cx="8757766" cy="120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5374674"/>
            <a:ext cx="10044112" cy="108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24985" y="74706"/>
            <a:ext cx="5563673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SUBCLINICO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2598" y="611112"/>
            <a:ext cx="2388385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 4,5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 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82599" y="1333499"/>
            <a:ext cx="238838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Ripetere TSH + FT4 dopo 4-12 settimane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6050" y="887056"/>
            <a:ext cx="1739900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 TSH, ↓ FT4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62700" y="780389"/>
            <a:ext cx="1739900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conclamato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359900" y="780389"/>
            <a:ext cx="2298700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Ricercare la causa e trattare con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56050" y="1683266"/>
            <a:ext cx="1739900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e FT4 nella norma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73164" y="1534493"/>
            <a:ext cx="173990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transitorio e/o fisiologica variabilità TSH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359900" y="1657603"/>
            <a:ext cx="2298700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Controllo TSH e FT4 dopo la pubertà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2599" y="2323582"/>
            <a:ext cx="238838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 4,5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</a:p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FT4 nella norma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39901" y="3102380"/>
            <a:ext cx="4140200" cy="156966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Anamnesi: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Storia di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ipertireotropinemia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neonatale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Malattie genetiche e/o autoimmuni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Carenza di iodio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Storia familiare di IS, gozzo, malattie autoimmuni o genetiche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39901" y="4790227"/>
            <a:ext cx="4140200" cy="132343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Esame Obiettivo: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Segni di ipotiroidismo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Gozzo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Obesità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Dismorfismi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739901" y="6222883"/>
            <a:ext cx="4140200" cy="584775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Ecografia tiroide</a:t>
            </a:r>
          </a:p>
          <a:p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Anticorpi anti-TPO e anti-TG</a:t>
            </a:r>
            <a:endParaRPr lang="it-IT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36126" y="4128499"/>
            <a:ext cx="1536700" cy="338554"/>
          </a:xfrm>
          <a:prstGeom prst="rect">
            <a:avLst/>
          </a:prstGeom>
          <a:solidFill>
            <a:schemeClr val="accent2">
              <a:alpha val="41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748826" y="5042899"/>
            <a:ext cx="1536700" cy="584775"/>
          </a:xfrm>
          <a:prstGeom prst="rect">
            <a:avLst/>
          </a:prstGeom>
          <a:solidFill>
            <a:schemeClr val="accent2">
              <a:alpha val="41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Autoimmune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6719229" y="4318287"/>
            <a:ext cx="7874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755900" y="5405724"/>
            <a:ext cx="7874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889000" y="3102380"/>
            <a:ext cx="0" cy="2035575"/>
          </a:xfrm>
          <a:prstGeom prst="line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889000" y="5137955"/>
            <a:ext cx="5461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7416908" y="6564823"/>
            <a:ext cx="47720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>
                <a:cs typeface="Times New Roman" panose="02020603050405020304" pitchFamily="18" charset="0"/>
              </a:rPr>
              <a:t>Salerno </a:t>
            </a:r>
            <a:r>
              <a:rPr lang="it-IT" sz="1400" i="1" dirty="0" smtClean="0">
                <a:cs typeface="Times New Roman" panose="02020603050405020304" pitchFamily="18" charset="0"/>
              </a:rPr>
              <a:t>M. </a:t>
            </a:r>
            <a:r>
              <a:rPr lang="it-IT" sz="1400" i="1" dirty="0">
                <a:cs typeface="Times New Roman" panose="02020603050405020304" pitchFamily="18" charset="0"/>
              </a:rPr>
              <a:t>et al. </a:t>
            </a:r>
            <a:r>
              <a:rPr lang="it-IT" sz="1400" i="1" dirty="0" err="1">
                <a:cs typeface="Times New Roman" panose="02020603050405020304" pitchFamily="18" charset="0"/>
              </a:rPr>
              <a:t>Nat</a:t>
            </a:r>
            <a:r>
              <a:rPr lang="it-IT" sz="1400" i="1" dirty="0"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cs typeface="Times New Roman" panose="02020603050405020304" pitchFamily="18" charset="0"/>
              </a:rPr>
              <a:t>Rev</a:t>
            </a:r>
            <a:r>
              <a:rPr lang="it-IT" sz="1400" i="1" dirty="0"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cs typeface="Times New Roman" panose="02020603050405020304" pitchFamily="18" charset="0"/>
              </a:rPr>
              <a:t>Endocrinol</a:t>
            </a:r>
            <a:r>
              <a:rPr lang="it-IT" sz="1400" i="1" dirty="0">
                <a:cs typeface="Times New Roman" panose="02020603050405020304" pitchFamily="18" charset="0"/>
              </a:rPr>
              <a:t>. </a:t>
            </a:r>
            <a:r>
              <a:rPr lang="it-IT" sz="1400" i="1" dirty="0" smtClean="0">
                <a:cs typeface="Times New Roman" panose="02020603050405020304" pitchFamily="18" charset="0"/>
              </a:rPr>
              <a:t>2016 Dec;12(12):734-746</a:t>
            </a:r>
            <a:endParaRPr lang="it-IT" sz="1400" i="1" dirty="0">
              <a:cs typeface="Times New Roman" panose="02020603050405020304" pitchFamily="18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1577128" y="1004552"/>
            <a:ext cx="0" cy="309096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3124985" y="1225610"/>
            <a:ext cx="635646" cy="298638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3124107" y="1710739"/>
            <a:ext cx="685894" cy="207535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1574979" y="1968323"/>
            <a:ext cx="0" cy="309096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5757214" y="1051559"/>
            <a:ext cx="554686" cy="4774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5757214" y="1949992"/>
            <a:ext cx="554686" cy="4774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8331737" y="1060608"/>
            <a:ext cx="7874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8331737" y="1955604"/>
            <a:ext cx="787400" cy="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arentesi quadra chiusa 54"/>
          <p:cNvSpPr/>
          <p:nvPr/>
        </p:nvSpPr>
        <p:spPr>
          <a:xfrm>
            <a:off x="6240263" y="3271234"/>
            <a:ext cx="490738" cy="3293589"/>
          </a:xfrm>
          <a:prstGeom prst="rightBracke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7685" y="141428"/>
            <a:ext cx="5563673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SUBCLINICO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5100" y="1867059"/>
            <a:ext cx="1536700" cy="338554"/>
          </a:xfrm>
          <a:prstGeom prst="rect">
            <a:avLst/>
          </a:prstGeom>
          <a:solidFill>
            <a:schemeClr val="accent2">
              <a:alpha val="41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65100" y="4536926"/>
            <a:ext cx="1536700" cy="584775"/>
          </a:xfrm>
          <a:prstGeom prst="rect">
            <a:avLst/>
          </a:prstGeom>
          <a:solidFill>
            <a:schemeClr val="accent2">
              <a:alpha val="41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Autoimmune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2143760" y="1464867"/>
            <a:ext cx="1119777" cy="344099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143760" y="2223919"/>
            <a:ext cx="1119777" cy="31834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528059" y="1240735"/>
            <a:ext cx="2126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4,5-10,0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52580" y="752832"/>
            <a:ext cx="3267620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gozzo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9518597" y="627483"/>
            <a:ext cx="263623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e FT4 ogni 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anti-TPO e TG + Eco-tiroide ogni 12 m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18591" y="2448579"/>
            <a:ext cx="2126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952580" y="1579466"/>
            <a:ext cx="3267619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Gozzo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518597" y="1697782"/>
            <a:ext cx="263623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108500" y="3132063"/>
            <a:ext cx="1832436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Obesità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116422" y="3698050"/>
            <a:ext cx="1837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Carenza di Iodio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70552" y="3131042"/>
            <a:ext cx="2262068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 + Attività fisica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110245" y="3135502"/>
            <a:ext cx="4265904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Rivalutare TSH, FT4 dopo intervento terapeutico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370552" y="3703002"/>
            <a:ext cx="2262068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Supplementazione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Iodio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116422" y="4414903"/>
            <a:ext cx="1837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Farmaci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363149" y="4244491"/>
            <a:ext cx="226947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4,5-10,0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114505" y="4240530"/>
            <a:ext cx="2049297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TSH, FT4 ogni 6 mesi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363147" y="4629170"/>
            <a:ext cx="226947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111527" y="4629170"/>
            <a:ext cx="2055251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116423" y="5427973"/>
            <a:ext cx="1824513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Sindrome genetica o esordio neonatale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109709" y="6320165"/>
            <a:ext cx="1831227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338805" y="5551083"/>
            <a:ext cx="227794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4,5-10,0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346742" y="6224212"/>
            <a:ext cx="2262068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050110" y="5052316"/>
            <a:ext cx="3331029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gozzo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040438" y="5723636"/>
            <a:ext cx="3326676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Gozzo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0677095" y="5720411"/>
            <a:ext cx="140662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0672836" y="5050997"/>
            <a:ext cx="140662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periodico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7114505" y="3703002"/>
            <a:ext cx="4265904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Rivalutare TSH, FT4 dopo intervento terapeutico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Parentesi quadra chiusa 51"/>
          <p:cNvSpPr/>
          <p:nvPr/>
        </p:nvSpPr>
        <p:spPr>
          <a:xfrm flipH="1">
            <a:off x="1885684" y="3300319"/>
            <a:ext cx="132840" cy="3262447"/>
          </a:xfrm>
          <a:prstGeom prst="rightBracke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16" idx="3"/>
          </p:cNvCxnSpPr>
          <p:nvPr/>
        </p:nvCxnSpPr>
        <p:spPr>
          <a:xfrm>
            <a:off x="1701800" y="4829314"/>
            <a:ext cx="146545" cy="26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2" idx="3"/>
            <a:endCxn id="17" idx="1"/>
          </p:cNvCxnSpPr>
          <p:nvPr/>
        </p:nvCxnSpPr>
        <p:spPr>
          <a:xfrm flipV="1">
            <a:off x="5654182" y="1045220"/>
            <a:ext cx="298398" cy="36479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22" idx="3"/>
            <a:endCxn id="27" idx="1"/>
          </p:cNvCxnSpPr>
          <p:nvPr/>
        </p:nvCxnSpPr>
        <p:spPr>
          <a:xfrm>
            <a:off x="5654182" y="1410012"/>
            <a:ext cx="298398" cy="46184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7" idx="3"/>
            <a:endCxn id="24" idx="1"/>
          </p:cNvCxnSpPr>
          <p:nvPr/>
        </p:nvCxnSpPr>
        <p:spPr>
          <a:xfrm flipV="1">
            <a:off x="9220200" y="1042982"/>
            <a:ext cx="298397" cy="223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27" idx="3"/>
            <a:endCxn id="28" idx="1"/>
          </p:cNvCxnSpPr>
          <p:nvPr/>
        </p:nvCxnSpPr>
        <p:spPr>
          <a:xfrm flipV="1">
            <a:off x="9220199" y="1867059"/>
            <a:ext cx="298398" cy="479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31" idx="3"/>
            <a:endCxn id="33" idx="1"/>
          </p:cNvCxnSpPr>
          <p:nvPr/>
        </p:nvCxnSpPr>
        <p:spPr>
          <a:xfrm flipV="1">
            <a:off x="3940936" y="3300319"/>
            <a:ext cx="429616" cy="10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32" idx="3"/>
            <a:endCxn id="35" idx="1"/>
          </p:cNvCxnSpPr>
          <p:nvPr/>
        </p:nvCxnSpPr>
        <p:spPr>
          <a:xfrm>
            <a:off x="3953545" y="3867327"/>
            <a:ext cx="417007" cy="49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37" idx="3"/>
            <a:endCxn id="38" idx="1"/>
          </p:cNvCxnSpPr>
          <p:nvPr/>
        </p:nvCxnSpPr>
        <p:spPr>
          <a:xfrm flipV="1">
            <a:off x="3953545" y="4413768"/>
            <a:ext cx="409604" cy="17041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37" idx="3"/>
            <a:endCxn id="40" idx="1"/>
          </p:cNvCxnSpPr>
          <p:nvPr/>
        </p:nvCxnSpPr>
        <p:spPr>
          <a:xfrm>
            <a:off x="3953545" y="4584180"/>
            <a:ext cx="409602" cy="21426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33" idx="3"/>
            <a:endCxn id="34" idx="1"/>
          </p:cNvCxnSpPr>
          <p:nvPr/>
        </p:nvCxnSpPr>
        <p:spPr>
          <a:xfrm>
            <a:off x="6632620" y="3300319"/>
            <a:ext cx="477625" cy="446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stCxn id="35" idx="3"/>
            <a:endCxn id="51" idx="1"/>
          </p:cNvCxnSpPr>
          <p:nvPr/>
        </p:nvCxnSpPr>
        <p:spPr>
          <a:xfrm>
            <a:off x="6632620" y="3872279"/>
            <a:ext cx="4818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38" idx="3"/>
            <a:endCxn id="39" idx="1"/>
          </p:cNvCxnSpPr>
          <p:nvPr/>
        </p:nvCxnSpPr>
        <p:spPr>
          <a:xfrm flipV="1">
            <a:off x="6632621" y="4409807"/>
            <a:ext cx="481884" cy="39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>
            <a:stCxn id="40" idx="3"/>
            <a:endCxn id="41" idx="1"/>
          </p:cNvCxnSpPr>
          <p:nvPr/>
        </p:nvCxnSpPr>
        <p:spPr>
          <a:xfrm>
            <a:off x="6632620" y="4798447"/>
            <a:ext cx="47890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44" idx="3"/>
            <a:endCxn id="46" idx="1"/>
          </p:cNvCxnSpPr>
          <p:nvPr/>
        </p:nvCxnSpPr>
        <p:spPr>
          <a:xfrm flipV="1">
            <a:off x="6616747" y="5344704"/>
            <a:ext cx="433363" cy="37565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44" idx="3"/>
            <a:endCxn id="47" idx="1"/>
          </p:cNvCxnSpPr>
          <p:nvPr/>
        </p:nvCxnSpPr>
        <p:spPr>
          <a:xfrm>
            <a:off x="6616747" y="5720360"/>
            <a:ext cx="423691" cy="29566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45" idx="3"/>
          </p:cNvCxnSpPr>
          <p:nvPr/>
        </p:nvCxnSpPr>
        <p:spPr>
          <a:xfrm>
            <a:off x="6608810" y="6393489"/>
            <a:ext cx="47673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48" idx="2"/>
            <a:endCxn id="48" idx="2"/>
          </p:cNvCxnSpPr>
          <p:nvPr/>
        </p:nvCxnSpPr>
        <p:spPr>
          <a:xfrm>
            <a:off x="11380408" y="63051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48" idx="2"/>
            <a:endCxn id="48" idx="2"/>
          </p:cNvCxnSpPr>
          <p:nvPr/>
        </p:nvCxnSpPr>
        <p:spPr>
          <a:xfrm>
            <a:off x="11380408" y="63051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48" idx="2"/>
          </p:cNvCxnSpPr>
          <p:nvPr/>
        </p:nvCxnSpPr>
        <p:spPr>
          <a:xfrm flipV="1">
            <a:off x="11376149" y="6305186"/>
            <a:ext cx="4259" cy="883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arentesi quadra chiusa 91"/>
          <p:cNvSpPr/>
          <p:nvPr/>
        </p:nvSpPr>
        <p:spPr>
          <a:xfrm>
            <a:off x="3983493" y="5472124"/>
            <a:ext cx="106535" cy="1136850"/>
          </a:xfrm>
          <a:prstGeom prst="rightBracket">
            <a:avLst/>
          </a:prstGeom>
          <a:ln w="63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6" name="Connettore 1 95"/>
          <p:cNvCxnSpPr>
            <a:stCxn id="92" idx="2"/>
            <a:endCxn id="44" idx="1"/>
          </p:cNvCxnSpPr>
          <p:nvPr/>
        </p:nvCxnSpPr>
        <p:spPr>
          <a:xfrm flipV="1">
            <a:off x="4090028" y="5720360"/>
            <a:ext cx="248777" cy="32018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>
            <a:stCxn id="92" idx="2"/>
            <a:endCxn id="45" idx="1"/>
          </p:cNvCxnSpPr>
          <p:nvPr/>
        </p:nvCxnSpPr>
        <p:spPr>
          <a:xfrm>
            <a:off x="4090028" y="6040549"/>
            <a:ext cx="256714" cy="35294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>
            <a:stCxn id="46" idx="3"/>
            <a:endCxn id="53" idx="1"/>
          </p:cNvCxnSpPr>
          <p:nvPr/>
        </p:nvCxnSpPr>
        <p:spPr>
          <a:xfrm flipV="1">
            <a:off x="10381139" y="5343385"/>
            <a:ext cx="291697" cy="131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>
            <a:stCxn id="47" idx="3"/>
            <a:endCxn id="48" idx="1"/>
          </p:cNvCxnSpPr>
          <p:nvPr/>
        </p:nvCxnSpPr>
        <p:spPr>
          <a:xfrm flipV="1">
            <a:off x="10367114" y="6012799"/>
            <a:ext cx="309981" cy="32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>
            <a:stCxn id="26" idx="3"/>
          </p:cNvCxnSpPr>
          <p:nvPr/>
        </p:nvCxnSpPr>
        <p:spPr>
          <a:xfrm>
            <a:off x="5644714" y="2617856"/>
            <a:ext cx="5182531" cy="132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endCxn id="28" idx="2"/>
          </p:cNvCxnSpPr>
          <p:nvPr/>
        </p:nvCxnSpPr>
        <p:spPr>
          <a:xfrm flipV="1">
            <a:off x="10836713" y="2036336"/>
            <a:ext cx="0" cy="5815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7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3" grpId="0" animBg="1"/>
      <p:bldP spid="51" grpId="0" animBg="1"/>
      <p:bldP spid="52" grpId="0" animBg="1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227" y="4939078"/>
            <a:ext cx="326875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Anamnesi Personale:</a:t>
            </a:r>
          </a:p>
          <a:p>
            <a:pPr eaLnBrk="1" hangingPunct="1"/>
            <a:r>
              <a:rPr lang="it-IT" sz="1800" dirty="0" smtClean="0">
                <a:cs typeface="Times New Roman" panose="02020603050405020304" pitchFamily="18" charset="0"/>
              </a:rPr>
              <a:t>Nata </a:t>
            </a:r>
            <a:r>
              <a:rPr lang="it-IT" sz="1800" dirty="0">
                <a:cs typeface="Times New Roman" panose="02020603050405020304" pitchFamily="18" charset="0"/>
              </a:rPr>
              <a:t>a termine da TC dopo gravidanza </a:t>
            </a:r>
            <a:r>
              <a:rPr lang="it-IT" sz="1800" dirty="0" err="1">
                <a:cs typeface="Times New Roman" panose="02020603050405020304" pitchFamily="18" charset="0"/>
              </a:rPr>
              <a:t>normocondotta</a:t>
            </a:r>
            <a:r>
              <a:rPr lang="it-IT" sz="1800" dirty="0">
                <a:cs typeface="Times New Roman" panose="02020603050405020304" pitchFamily="18" charset="0"/>
              </a:rPr>
              <a:t>. </a:t>
            </a:r>
          </a:p>
          <a:p>
            <a:r>
              <a:rPr lang="it-IT" sz="1800" dirty="0">
                <a:cs typeface="Times New Roman" panose="02020603050405020304" pitchFamily="18" charset="0"/>
              </a:rPr>
              <a:t>PN 2,950 kg. </a:t>
            </a:r>
            <a:endParaRPr lang="it-IT" sz="1800" dirty="0" smtClean="0">
              <a:cs typeface="Times New Roman" panose="02020603050405020304" pitchFamily="18" charset="0"/>
            </a:endParaRPr>
          </a:p>
          <a:p>
            <a:r>
              <a:rPr lang="it-IT" sz="1800" dirty="0" smtClean="0">
                <a:cs typeface="Times New Roman" panose="02020603050405020304" pitchFamily="18" charset="0"/>
              </a:rPr>
              <a:t>SPM nella norma.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85646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Emanuela, 7 anni e 11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85646" y="835660"/>
            <a:ext cx="3239838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>
                <a:cs typeface="Times New Roman" panose="02020603050405020304" pitchFamily="18" charset="0"/>
              </a:rPr>
              <a:t>Profilo Tiroideo per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comparsa di gozzo da alcuni mesi: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it-IT" altLang="it-IT" sz="1800" b="1" dirty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TSH 2,06 </a:t>
            </a:r>
            <a:r>
              <a:rPr lang="it-IT" altLang="it-IT" sz="1800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dirty="0">
                <a:cs typeface="Times New Roman" panose="02020603050405020304" pitchFamily="18" charset="0"/>
              </a:rPr>
              <a:t>/ml (0,27-3,6)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1,00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(0,8-1,7)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FT3 3,8 </a:t>
            </a:r>
            <a:r>
              <a:rPr lang="it-IT" altLang="it-IT" sz="1800" dirty="0" err="1">
                <a:cs typeface="Times New Roman" panose="02020603050405020304" pitchFamily="18" charset="0"/>
              </a:rPr>
              <a:t>pg</a:t>
            </a:r>
            <a:r>
              <a:rPr lang="it-IT" altLang="it-IT" sz="1800" dirty="0">
                <a:cs typeface="Times New Roman" panose="02020603050405020304" pitchFamily="18" charset="0"/>
              </a:rPr>
              <a:t>/ml (2,0-4,4)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Gaia, 9 anni e 9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364886" y="831743"/>
            <a:ext cx="344444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in corso di approfondimento per aumento ponderale e stipsi: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11,7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1,01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3,30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Pia, 9 anni e 6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90786" y="823515"/>
            <a:ext cx="3402434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in corso di approfondimento per astenia, e dolorabilità muscolare: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135,3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FT4 0,55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34407" y="3436633"/>
            <a:ext cx="323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Familiare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Tireopatia nel ramo paterno e materno.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64886" y="4939079"/>
            <a:ext cx="3232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Personale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termine dopo gravidanza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normocondotta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 3,500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SPM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norma. 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38608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026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395868" y="3420177"/>
            <a:ext cx="3232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Familiare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nel ramo paterno.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8390786" y="4939079"/>
            <a:ext cx="3576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Personale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termine dopo gravidanza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caratterizzata da minacce d’aborto. PN 2,150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SPM nella norma.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85647" y="3436633"/>
            <a:ext cx="326875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Anamnesi Familiare:</a:t>
            </a:r>
          </a:p>
          <a:p>
            <a:pPr eaLnBrk="1" hangingPunct="1"/>
            <a:r>
              <a:rPr lang="it-IT" sz="1800" dirty="0">
                <a:cs typeface="Times New Roman" panose="02020603050405020304" pitchFamily="18" charset="0"/>
              </a:rPr>
              <a:t>due zie materne con tiroidite di </a:t>
            </a:r>
            <a:r>
              <a:rPr lang="it-IT" sz="1800" dirty="0" err="1">
                <a:cs typeface="Times New Roman" panose="02020603050405020304" pitchFamily="18" charset="0"/>
              </a:rPr>
              <a:t>Hashimoto</a:t>
            </a:r>
            <a:r>
              <a:rPr lang="it-IT" sz="1800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44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3" grpId="0"/>
      <p:bldP spid="14" grpId="0"/>
      <p:bldP spid="2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7227" y="4204983"/>
            <a:ext cx="3268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Anti-TPO: negativi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Anti-TG: negativi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Dimensioni nella norma.</a:t>
            </a:r>
          </a:p>
          <a:p>
            <a:pPr eaLnBrk="1" hangingPunct="1"/>
            <a:r>
              <a:rPr lang="it-IT" altLang="it-IT" sz="1800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omogenea.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85647" y="2702538"/>
            <a:ext cx="336156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Ripetizione Profilo Tiroideo dopo 2 settimane: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>
                <a:cs typeface="Times New Roman" panose="02020603050405020304" pitchFamily="18" charset="0"/>
              </a:rPr>
              <a:t>TSH 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19,97 </a:t>
            </a:r>
            <a:r>
              <a:rPr lang="it-IT" altLang="it-IT" sz="1800" b="1" u="sng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0,86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(0,75-1,7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7227" y="162660"/>
            <a:ext cx="303413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Nicole, 17 giorni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4562" y="733362"/>
            <a:ext cx="346879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richiamo screening neonatale: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12,1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1,08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4,1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Vincenzo, 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 e 3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Desiree</a:t>
            </a:r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 anni e 1 mese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390786" y="745628"/>
            <a:ext cx="3650960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follow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 up NPI: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9,47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0,8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2,8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38608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026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8395868" y="2686082"/>
            <a:ext cx="323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Ripetizione Profilo Tiroideo dopo 6 settimane: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u="sng" dirty="0">
                <a:latin typeface="Times New Roman" pitchFamily="18" charset="0"/>
                <a:cs typeface="Times New Roman" pitchFamily="18" charset="0"/>
              </a:rPr>
              <a:t>TSH 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9,32 </a:t>
            </a:r>
            <a:r>
              <a:rPr lang="it-IT" altLang="it-IT" b="1" u="sng" dirty="0" err="1">
                <a:latin typeface="Times New Roman" pitchFamily="18" charset="0"/>
                <a:cs typeface="Times New Roman" pitchFamily="18" charset="0"/>
              </a:rPr>
              <a:t>mcU</a:t>
            </a:r>
            <a:r>
              <a:rPr lang="it-IT" altLang="it-IT" b="1" u="sng" dirty="0">
                <a:latin typeface="Times New Roman" pitchFamily="18" charset="0"/>
                <a:cs typeface="Times New Roman" pitchFamily="18" charset="0"/>
              </a:rPr>
              <a:t>/ml </a:t>
            </a:r>
            <a:r>
              <a:rPr lang="it-IT" altLang="it-IT" u="sng" dirty="0">
                <a:latin typeface="Times New Roman" pitchFamily="18" charset="0"/>
                <a:cs typeface="Times New Roman" pitchFamily="18" charset="0"/>
              </a:rPr>
              <a:t>(0,85-6,5)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FT4 </a:t>
            </a: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1,00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/dl (0,75-1,7</a:t>
            </a: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alt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364886" y="4204983"/>
            <a:ext cx="3268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Anti-TPO: negativi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Anti-TG: negativi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Dimensioni nella norma.</a:t>
            </a:r>
          </a:p>
          <a:p>
            <a:pPr eaLnBrk="1" hangingPunct="1"/>
            <a:r>
              <a:rPr lang="it-IT" altLang="it-IT" sz="1800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omogenea.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416186" y="4204983"/>
            <a:ext cx="32687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Anti-TPO: negativi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Anti-TG: negativi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dirty="0" smtClean="0">
                <a:cs typeface="Times New Roman" panose="02020603050405020304" pitchFamily="18" charset="0"/>
              </a:rPr>
              <a:t>Dimensioni nella norma.</a:t>
            </a:r>
          </a:p>
          <a:p>
            <a:pPr eaLnBrk="1" hangingPunct="1"/>
            <a:r>
              <a:rPr lang="it-IT" altLang="it-IT" sz="1800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omogenea.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75752" y="3086666"/>
            <a:ext cx="317170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L-Tiroxina</a:t>
            </a:r>
            <a:endParaRPr lang="it-IT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486897" y="3086666"/>
            <a:ext cx="317170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Follow-up</a:t>
            </a:r>
            <a:endParaRPr lang="it-IT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364886" y="741590"/>
            <a:ext cx="3186535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obesità: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7,23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1,3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(0,75-1,7)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3,6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334407" y="2702538"/>
            <a:ext cx="3232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>
                <a:latin typeface="Times New Roman" pitchFamily="18" charset="0"/>
                <a:cs typeface="Times New Roman" pitchFamily="18" charset="0"/>
              </a:rPr>
              <a:t>Ripetizione Profilo Tiroideo dopo 8</a:t>
            </a:r>
            <a:r>
              <a:rPr lang="it-IT" alt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latin typeface="Times New Roman" pitchFamily="18" charset="0"/>
                <a:cs typeface="Times New Roman" pitchFamily="18" charset="0"/>
              </a:rPr>
              <a:t>settimane: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u="sng" dirty="0">
                <a:latin typeface="Times New Roman" pitchFamily="18" charset="0"/>
                <a:cs typeface="Times New Roman" pitchFamily="18" charset="0"/>
              </a:rPr>
              <a:t>TSH 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7,12 </a:t>
            </a:r>
            <a:r>
              <a:rPr lang="it-IT" altLang="it-IT" b="1" u="sng" dirty="0" err="1" smtClean="0">
                <a:latin typeface="Times New Roman" pitchFamily="18" charset="0"/>
                <a:cs typeface="Times New Roman" pitchFamily="18" charset="0"/>
              </a:rPr>
              <a:t>mcU</a:t>
            </a:r>
            <a:r>
              <a:rPr lang="it-IT" altLang="it-IT" b="1" u="sng" dirty="0" smtClean="0">
                <a:latin typeface="Times New Roman" pitchFamily="18" charset="0"/>
                <a:cs typeface="Times New Roman" pitchFamily="18" charset="0"/>
              </a:rPr>
              <a:t>/ml </a:t>
            </a:r>
            <a:r>
              <a:rPr lang="it-IT" altLang="it-IT" u="sng" dirty="0">
                <a:latin typeface="Times New Roman" pitchFamily="18" charset="0"/>
                <a:cs typeface="Times New Roman" pitchFamily="18" charset="0"/>
              </a:rPr>
              <a:t>(0,85-6,5)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FT4 1,08 </a:t>
            </a:r>
            <a:r>
              <a:rPr lang="it-IT" altLang="it-IT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it-IT" altLang="it-IT" dirty="0">
                <a:latin typeface="Times New Roman" pitchFamily="18" charset="0"/>
                <a:cs typeface="Times New Roman" pitchFamily="18" charset="0"/>
              </a:rPr>
              <a:t>/dl (0,75-1,7</a:t>
            </a:r>
            <a:r>
              <a:rPr lang="it-IT" altLang="it-I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alt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364886" y="3086666"/>
            <a:ext cx="317170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Follow-up</a:t>
            </a:r>
            <a:endParaRPr lang="it-IT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9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37685" y="141428"/>
            <a:ext cx="5563673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SUBCLINICO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65100" y="1867059"/>
            <a:ext cx="1536700" cy="338554"/>
          </a:xfrm>
          <a:prstGeom prst="rect">
            <a:avLst/>
          </a:prstGeom>
          <a:solidFill>
            <a:schemeClr val="accent2">
              <a:alpha val="41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65100" y="4536926"/>
            <a:ext cx="1536700" cy="584775"/>
          </a:xfrm>
          <a:prstGeom prst="rect">
            <a:avLst/>
          </a:prstGeom>
          <a:solidFill>
            <a:schemeClr val="accent2">
              <a:alpha val="41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Autoimmune</a:t>
            </a:r>
            <a:endParaRPr lang="it-IT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2143760" y="1464867"/>
            <a:ext cx="1119777" cy="344099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143760" y="2223919"/>
            <a:ext cx="1119777" cy="318340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528059" y="1240735"/>
            <a:ext cx="2126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4,5-10,0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952580" y="752832"/>
            <a:ext cx="3267620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gozzo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9518597" y="627483"/>
            <a:ext cx="263623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e FT4 ogni 6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anti-TPO e TG + Eco-tiroide ogni 12-24 m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518591" y="2448579"/>
            <a:ext cx="2126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952580" y="1579466"/>
            <a:ext cx="3267619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Gozzo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518597" y="1697782"/>
            <a:ext cx="263623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108500" y="3132063"/>
            <a:ext cx="1832436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Obesità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116422" y="3698050"/>
            <a:ext cx="1837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Carenza di Iodio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370552" y="3131042"/>
            <a:ext cx="2262068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Dieta + Attività fisica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7110245" y="3135502"/>
            <a:ext cx="4265904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Rivalutare TSH, FT4 dopo intervento terapeutico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4370552" y="3703002"/>
            <a:ext cx="2262068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Supplementazione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Iodio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116422" y="4414903"/>
            <a:ext cx="183712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Farmaci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4363149" y="4244491"/>
            <a:ext cx="226947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4,5-10,0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114505" y="4240530"/>
            <a:ext cx="2049297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TSH, FT4 ogni 6 mesi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4363147" y="4629170"/>
            <a:ext cx="2269473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7111527" y="4629170"/>
            <a:ext cx="2055251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116423" y="5427973"/>
            <a:ext cx="1824513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Sindrome genetica o esordio neonatale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2109709" y="6320165"/>
            <a:ext cx="1831227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Idiopatico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338805" y="5551083"/>
            <a:ext cx="2277942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4,5-10,0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4346742" y="6224212"/>
            <a:ext cx="2262068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 &gt;10,0 </a:t>
            </a:r>
            <a:r>
              <a:rPr lang="it-IT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mcU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7050110" y="5052316"/>
            <a:ext cx="3331029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gozzo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040438" y="5723636"/>
            <a:ext cx="3326676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Gozzo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egni e/o sintomi di Ipotiroidismo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0677095" y="5720411"/>
            <a:ext cx="140662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Considerare L-T4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10672836" y="5050997"/>
            <a:ext cx="1406625" cy="58477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periodico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7114505" y="3703002"/>
            <a:ext cx="4265904" cy="33855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Rivalutare TSH, FT4 dopo intervento terapeutico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Parentesi quadra chiusa 51"/>
          <p:cNvSpPr/>
          <p:nvPr/>
        </p:nvSpPr>
        <p:spPr>
          <a:xfrm flipH="1">
            <a:off x="1885684" y="3300319"/>
            <a:ext cx="132840" cy="3262447"/>
          </a:xfrm>
          <a:prstGeom prst="rightBracke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>
            <a:stCxn id="16" idx="3"/>
          </p:cNvCxnSpPr>
          <p:nvPr/>
        </p:nvCxnSpPr>
        <p:spPr>
          <a:xfrm>
            <a:off x="1701800" y="4829314"/>
            <a:ext cx="146545" cy="26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>
            <a:stCxn id="22" idx="3"/>
            <a:endCxn id="17" idx="1"/>
          </p:cNvCxnSpPr>
          <p:nvPr/>
        </p:nvCxnSpPr>
        <p:spPr>
          <a:xfrm flipV="1">
            <a:off x="5654182" y="1045220"/>
            <a:ext cx="298398" cy="36479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>
            <a:stCxn id="22" idx="3"/>
            <a:endCxn id="27" idx="1"/>
          </p:cNvCxnSpPr>
          <p:nvPr/>
        </p:nvCxnSpPr>
        <p:spPr>
          <a:xfrm>
            <a:off x="5654182" y="1410012"/>
            <a:ext cx="298398" cy="46184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17" idx="3"/>
            <a:endCxn id="24" idx="1"/>
          </p:cNvCxnSpPr>
          <p:nvPr/>
        </p:nvCxnSpPr>
        <p:spPr>
          <a:xfrm flipV="1">
            <a:off x="9220200" y="1042982"/>
            <a:ext cx="298397" cy="2238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>
            <a:stCxn id="27" idx="3"/>
            <a:endCxn id="28" idx="1"/>
          </p:cNvCxnSpPr>
          <p:nvPr/>
        </p:nvCxnSpPr>
        <p:spPr>
          <a:xfrm flipV="1">
            <a:off x="9220199" y="1867059"/>
            <a:ext cx="298398" cy="479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31" idx="3"/>
            <a:endCxn id="33" idx="1"/>
          </p:cNvCxnSpPr>
          <p:nvPr/>
        </p:nvCxnSpPr>
        <p:spPr>
          <a:xfrm flipV="1">
            <a:off x="3940936" y="3300319"/>
            <a:ext cx="429616" cy="102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32" idx="3"/>
            <a:endCxn id="35" idx="1"/>
          </p:cNvCxnSpPr>
          <p:nvPr/>
        </p:nvCxnSpPr>
        <p:spPr>
          <a:xfrm>
            <a:off x="3953545" y="3867327"/>
            <a:ext cx="417007" cy="49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37" idx="3"/>
            <a:endCxn id="38" idx="1"/>
          </p:cNvCxnSpPr>
          <p:nvPr/>
        </p:nvCxnSpPr>
        <p:spPr>
          <a:xfrm flipV="1">
            <a:off x="3953545" y="4413768"/>
            <a:ext cx="409604" cy="17041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>
            <a:stCxn id="37" idx="3"/>
            <a:endCxn id="40" idx="1"/>
          </p:cNvCxnSpPr>
          <p:nvPr/>
        </p:nvCxnSpPr>
        <p:spPr>
          <a:xfrm>
            <a:off x="3953545" y="4584180"/>
            <a:ext cx="409602" cy="21426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>
            <a:stCxn id="33" idx="3"/>
            <a:endCxn id="34" idx="1"/>
          </p:cNvCxnSpPr>
          <p:nvPr/>
        </p:nvCxnSpPr>
        <p:spPr>
          <a:xfrm>
            <a:off x="6632620" y="3300319"/>
            <a:ext cx="477625" cy="446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stCxn id="35" idx="3"/>
            <a:endCxn id="51" idx="1"/>
          </p:cNvCxnSpPr>
          <p:nvPr/>
        </p:nvCxnSpPr>
        <p:spPr>
          <a:xfrm>
            <a:off x="6632620" y="3872279"/>
            <a:ext cx="4818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1 75"/>
          <p:cNvCxnSpPr>
            <a:stCxn id="38" idx="3"/>
            <a:endCxn id="39" idx="1"/>
          </p:cNvCxnSpPr>
          <p:nvPr/>
        </p:nvCxnSpPr>
        <p:spPr>
          <a:xfrm flipV="1">
            <a:off x="6632621" y="4409807"/>
            <a:ext cx="481884" cy="396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>
            <a:stCxn id="40" idx="3"/>
            <a:endCxn id="41" idx="1"/>
          </p:cNvCxnSpPr>
          <p:nvPr/>
        </p:nvCxnSpPr>
        <p:spPr>
          <a:xfrm>
            <a:off x="6632620" y="4798447"/>
            <a:ext cx="47890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>
            <a:stCxn id="44" idx="3"/>
            <a:endCxn id="46" idx="1"/>
          </p:cNvCxnSpPr>
          <p:nvPr/>
        </p:nvCxnSpPr>
        <p:spPr>
          <a:xfrm flipV="1">
            <a:off x="6616747" y="5344704"/>
            <a:ext cx="433363" cy="37565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44" idx="3"/>
            <a:endCxn id="47" idx="1"/>
          </p:cNvCxnSpPr>
          <p:nvPr/>
        </p:nvCxnSpPr>
        <p:spPr>
          <a:xfrm>
            <a:off x="6616747" y="5720360"/>
            <a:ext cx="423691" cy="29566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45" idx="3"/>
          </p:cNvCxnSpPr>
          <p:nvPr/>
        </p:nvCxnSpPr>
        <p:spPr>
          <a:xfrm>
            <a:off x="6608810" y="6393489"/>
            <a:ext cx="476733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48" idx="2"/>
            <a:endCxn id="48" idx="2"/>
          </p:cNvCxnSpPr>
          <p:nvPr/>
        </p:nvCxnSpPr>
        <p:spPr>
          <a:xfrm>
            <a:off x="11380408" y="63051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48" idx="2"/>
            <a:endCxn id="48" idx="2"/>
          </p:cNvCxnSpPr>
          <p:nvPr/>
        </p:nvCxnSpPr>
        <p:spPr>
          <a:xfrm>
            <a:off x="11380408" y="63051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1 90"/>
          <p:cNvCxnSpPr>
            <a:endCxn id="48" idx="2"/>
          </p:cNvCxnSpPr>
          <p:nvPr/>
        </p:nvCxnSpPr>
        <p:spPr>
          <a:xfrm flipV="1">
            <a:off x="11376149" y="6305186"/>
            <a:ext cx="4259" cy="8830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arentesi quadra chiusa 91"/>
          <p:cNvSpPr/>
          <p:nvPr/>
        </p:nvSpPr>
        <p:spPr>
          <a:xfrm>
            <a:off x="3983493" y="5472124"/>
            <a:ext cx="106535" cy="1136850"/>
          </a:xfrm>
          <a:prstGeom prst="rightBracket">
            <a:avLst/>
          </a:prstGeom>
          <a:ln w="63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6" name="Connettore 1 95"/>
          <p:cNvCxnSpPr>
            <a:stCxn id="92" idx="2"/>
            <a:endCxn id="44" idx="1"/>
          </p:cNvCxnSpPr>
          <p:nvPr/>
        </p:nvCxnSpPr>
        <p:spPr>
          <a:xfrm flipV="1">
            <a:off x="4090028" y="5720360"/>
            <a:ext cx="248777" cy="32018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>
            <a:stCxn id="92" idx="2"/>
            <a:endCxn id="45" idx="1"/>
          </p:cNvCxnSpPr>
          <p:nvPr/>
        </p:nvCxnSpPr>
        <p:spPr>
          <a:xfrm>
            <a:off x="4090028" y="6040549"/>
            <a:ext cx="256714" cy="35294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>
            <a:stCxn id="46" idx="3"/>
            <a:endCxn id="53" idx="1"/>
          </p:cNvCxnSpPr>
          <p:nvPr/>
        </p:nvCxnSpPr>
        <p:spPr>
          <a:xfrm flipV="1">
            <a:off x="10381139" y="5343385"/>
            <a:ext cx="291697" cy="131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>
            <a:stCxn id="47" idx="3"/>
            <a:endCxn id="48" idx="1"/>
          </p:cNvCxnSpPr>
          <p:nvPr/>
        </p:nvCxnSpPr>
        <p:spPr>
          <a:xfrm flipV="1">
            <a:off x="10367114" y="6012799"/>
            <a:ext cx="309981" cy="32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1 103"/>
          <p:cNvCxnSpPr>
            <a:stCxn id="26" idx="3"/>
          </p:cNvCxnSpPr>
          <p:nvPr/>
        </p:nvCxnSpPr>
        <p:spPr>
          <a:xfrm>
            <a:off x="5644714" y="2617856"/>
            <a:ext cx="5182531" cy="132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>
            <a:endCxn id="28" idx="2"/>
          </p:cNvCxnSpPr>
          <p:nvPr/>
        </p:nvCxnSpPr>
        <p:spPr>
          <a:xfrm flipV="1">
            <a:off x="10836713" y="2036336"/>
            <a:ext cx="0" cy="58152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arrotondato 2"/>
          <p:cNvSpPr/>
          <p:nvPr/>
        </p:nvSpPr>
        <p:spPr>
          <a:xfrm>
            <a:off x="2040624" y="3083748"/>
            <a:ext cx="1958109" cy="44502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arrotondato 63"/>
          <p:cNvSpPr/>
          <p:nvPr/>
        </p:nvSpPr>
        <p:spPr>
          <a:xfrm>
            <a:off x="4296144" y="3083748"/>
            <a:ext cx="2424696" cy="44502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arrotondato 65"/>
          <p:cNvSpPr/>
          <p:nvPr/>
        </p:nvSpPr>
        <p:spPr>
          <a:xfrm>
            <a:off x="7024104" y="3083748"/>
            <a:ext cx="4436376" cy="445025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arrotondato 69"/>
          <p:cNvSpPr/>
          <p:nvPr/>
        </p:nvSpPr>
        <p:spPr>
          <a:xfrm>
            <a:off x="2040624" y="4363908"/>
            <a:ext cx="1958109" cy="4450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Rettangolo arrotondato 71"/>
          <p:cNvSpPr/>
          <p:nvPr/>
        </p:nvSpPr>
        <p:spPr>
          <a:xfrm>
            <a:off x="4296144" y="4196268"/>
            <a:ext cx="2424696" cy="4450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Rettangolo arrotondato 72"/>
          <p:cNvSpPr/>
          <p:nvPr/>
        </p:nvSpPr>
        <p:spPr>
          <a:xfrm>
            <a:off x="7024104" y="4196268"/>
            <a:ext cx="2196095" cy="44502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Rettangolo arrotondato 74"/>
          <p:cNvSpPr/>
          <p:nvPr/>
        </p:nvSpPr>
        <p:spPr>
          <a:xfrm>
            <a:off x="2055864" y="5384988"/>
            <a:ext cx="1958109" cy="7104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Rettangolo arrotondato 76"/>
          <p:cNvSpPr/>
          <p:nvPr/>
        </p:nvSpPr>
        <p:spPr>
          <a:xfrm>
            <a:off x="4296144" y="6162228"/>
            <a:ext cx="2424696" cy="4450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Rettangolo arrotondato 78"/>
          <p:cNvSpPr/>
          <p:nvPr/>
        </p:nvSpPr>
        <p:spPr>
          <a:xfrm>
            <a:off x="10561320" y="5632517"/>
            <a:ext cx="1606053" cy="7524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71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 animBg="1"/>
      <p:bldP spid="66" grpId="0" animBg="1"/>
      <p:bldP spid="70" grpId="0" animBg="1"/>
      <p:bldP spid="72" grpId="0" animBg="1"/>
      <p:bldP spid="73" grpId="0" animBg="1"/>
      <p:bldP spid="75" grpId="0" animBg="1"/>
      <p:bldP spid="77" grpId="0" animBg="1"/>
      <p:bldP spid="7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4658" y="4535477"/>
            <a:ext cx="46713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Anamnesi Personale:</a:t>
            </a:r>
          </a:p>
          <a:p>
            <a:r>
              <a:rPr lang="it-IT" sz="1800" dirty="0" smtClean="0">
                <a:cs typeface="Times New Roman" panose="02020603050405020304" pitchFamily="18" charset="0"/>
              </a:rPr>
              <a:t>Nata </a:t>
            </a:r>
            <a:r>
              <a:rPr lang="it-IT" sz="1800" dirty="0">
                <a:cs typeface="Times New Roman" panose="02020603050405020304" pitchFamily="18" charset="0"/>
              </a:rPr>
              <a:t>a termine da gravidanza </a:t>
            </a:r>
            <a:r>
              <a:rPr lang="it-IT" sz="1800" dirty="0" err="1">
                <a:cs typeface="Times New Roman" panose="02020603050405020304" pitchFamily="18" charset="0"/>
              </a:rPr>
              <a:t>normocondotta</a:t>
            </a:r>
            <a:r>
              <a:rPr lang="it-IT" sz="1800" dirty="0">
                <a:cs typeface="Times New Roman" panose="02020603050405020304" pitchFamily="18" charset="0"/>
              </a:rPr>
              <a:t>. </a:t>
            </a:r>
          </a:p>
          <a:p>
            <a:r>
              <a:rPr lang="it-IT" sz="1800" dirty="0">
                <a:cs typeface="Times New Roman" panose="02020603050405020304" pitchFamily="18" charset="0"/>
              </a:rPr>
              <a:t>PN 2,380 kg. </a:t>
            </a:r>
            <a:r>
              <a:rPr lang="it-IT" sz="1800" dirty="0" smtClean="0">
                <a:cs typeface="Times New Roman" panose="02020603050405020304" pitchFamily="18" charset="0"/>
              </a:rPr>
              <a:t>SPM nella norma.</a:t>
            </a:r>
            <a:endParaRPr lang="it-IT" sz="1800" dirty="0"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5214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Giorgia, 11 anni e 5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0227" y="733362"/>
            <a:ext cx="4671336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>
                <a:cs typeface="Times New Roman" panose="02020603050405020304" pitchFamily="18" charset="0"/>
              </a:rPr>
              <a:t>Profilo Tiroideo per </a:t>
            </a:r>
            <a:r>
              <a:rPr lang="it-IT" sz="1800" b="1" dirty="0">
                <a:cs typeface="Times New Roman" panose="02020603050405020304" pitchFamily="18" charset="0"/>
              </a:rPr>
              <a:t>irritabilità, sudorazione, calo ponderale e </a:t>
            </a:r>
            <a:r>
              <a:rPr lang="it-IT" sz="1800" b="1" dirty="0" smtClean="0">
                <a:cs typeface="Times New Roman" panose="02020603050405020304" pitchFamily="18" charset="0"/>
              </a:rPr>
              <a:t>tachicardia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it-IT" altLang="it-IT" sz="18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TSH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0.01 </a:t>
            </a:r>
            <a:r>
              <a:rPr lang="it-IT" sz="1800" b="1" dirty="0" err="1">
                <a:cs typeface="Times New Roman" panose="02020603050405020304" pitchFamily="18" charset="0"/>
              </a:rPr>
              <a:t>mcU</a:t>
            </a:r>
            <a:r>
              <a:rPr lang="it-IT" sz="1800" b="1" dirty="0">
                <a:cs typeface="Times New Roman" panose="02020603050405020304" pitchFamily="18" charset="0"/>
              </a:rPr>
              <a:t>/ml </a:t>
            </a:r>
            <a:r>
              <a:rPr lang="it-IT" sz="1800" dirty="0">
                <a:cs typeface="Times New Roman" panose="02020603050405020304" pitchFamily="18" charset="0"/>
              </a:rPr>
              <a:t>(0.35-4.94)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FT4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2.92 </a:t>
            </a:r>
            <a:r>
              <a:rPr lang="it-IT" sz="1800" b="1" dirty="0" err="1">
                <a:cs typeface="Times New Roman" panose="02020603050405020304" pitchFamily="18" charset="0"/>
              </a:rPr>
              <a:t>ng</a:t>
            </a:r>
            <a:r>
              <a:rPr lang="it-IT" sz="1800" b="1" dirty="0">
                <a:cs typeface="Times New Roman" panose="02020603050405020304" pitchFamily="18" charset="0"/>
              </a:rPr>
              <a:t>/dl </a:t>
            </a:r>
            <a:r>
              <a:rPr lang="it-IT" sz="1800" dirty="0">
                <a:cs typeface="Times New Roman" panose="02020603050405020304" pitchFamily="18" charset="0"/>
              </a:rPr>
              <a:t>(0.7-1.48)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FT3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25.41 </a:t>
            </a:r>
            <a:r>
              <a:rPr lang="it-IT" sz="1800" b="1" dirty="0" err="1">
                <a:cs typeface="Times New Roman" panose="02020603050405020304" pitchFamily="18" charset="0"/>
              </a:rPr>
              <a:t>pg</a:t>
            </a:r>
            <a:r>
              <a:rPr lang="it-IT" sz="1800" b="1" dirty="0">
                <a:cs typeface="Times New Roman" panose="02020603050405020304" pitchFamily="18" charset="0"/>
              </a:rPr>
              <a:t>/ml </a:t>
            </a:r>
            <a:r>
              <a:rPr lang="it-IT" sz="1800" dirty="0">
                <a:cs typeface="Times New Roman" panose="02020603050405020304" pitchFamily="18" charset="0"/>
              </a:rPr>
              <a:t>(1.71-3.71)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48779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Elia, 13 anni 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878472" y="733362"/>
            <a:ext cx="4739184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familiarità: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TSH 0,03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FT4 2,2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/dl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FT3 7,05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(2,5-5,3)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5878015" y="815063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878472" y="3241854"/>
            <a:ext cx="473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Familiare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Cugino materno con Tiroidite di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Hashimoto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878472" y="4535477"/>
            <a:ext cx="4739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Anamnesi Personale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termine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dopo gravidanza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normocondotta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PN 2,580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SPM nella norma.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74658" y="3263990"/>
            <a:ext cx="326875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Anamnesi Familiare:</a:t>
            </a:r>
          </a:p>
          <a:p>
            <a:r>
              <a:rPr lang="it-IT" sz="1800" dirty="0" smtClean="0">
                <a:cs typeface="Times New Roman" panose="02020603050405020304" pitchFamily="18" charset="0"/>
              </a:rPr>
              <a:t>Non </a:t>
            </a:r>
            <a:r>
              <a:rPr lang="it-IT" sz="1800" dirty="0" err="1">
                <a:cs typeface="Times New Roman" panose="02020603050405020304" pitchFamily="18" charset="0"/>
              </a:rPr>
              <a:t>contributoria</a:t>
            </a:r>
            <a:r>
              <a:rPr lang="it-IT" sz="18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9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45214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Giorgia, 11 anni e 5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5" y="671952"/>
            <a:ext cx="4240080" cy="600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695476" y="1163368"/>
            <a:ext cx="2347974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41 kg (50-75°ct)</a:t>
            </a:r>
          </a:p>
          <a:p>
            <a:r>
              <a:rPr 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153,2 cm (75-90°ct)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BMI: 17,46 kg/m2 (25-50°ct)</a:t>
            </a:r>
            <a:endParaRPr 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55403" y="6027003"/>
            <a:ext cx="49496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Esame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Obiettivo: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140/70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t-IT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Esoftalmo bilaterale.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Tiroide visibile, palpabile per presenza di gozzo tiroideo</a:t>
            </a:r>
            <a:r>
              <a:rPr lang="it-IT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resto nella norma. </a:t>
            </a:r>
            <a:endParaRPr lang="it-IT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89" y="671952"/>
            <a:ext cx="4310698" cy="601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7548779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Elia, 13 anni 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878015" y="815063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976226" y="6020679"/>
            <a:ext cx="49496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Esame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Obiettivo: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bpm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 120/65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Tiroide palpabile di consistenza parenchimatosa.</a:t>
            </a:r>
            <a:r>
              <a:rPr lang="it-IT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resto nella norma. 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22919" y="1163368"/>
            <a:ext cx="2347974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50,3 kg (50-75°ct)</a:t>
            </a:r>
          </a:p>
          <a:p>
            <a:r>
              <a:rPr 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163,2 cm (75-90°ct)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BMI: 18,98 kg/m2 (25-50°ct)</a:t>
            </a:r>
            <a:endParaRPr 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arentesi graffa chiusa 10"/>
          <p:cNvSpPr/>
          <p:nvPr/>
        </p:nvSpPr>
        <p:spPr>
          <a:xfrm>
            <a:off x="10964140" y="1857442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arentesi graffa chiusa 11"/>
          <p:cNvSpPr/>
          <p:nvPr/>
        </p:nvSpPr>
        <p:spPr>
          <a:xfrm>
            <a:off x="4419516" y="2138632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2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0627" y="1244600"/>
            <a:ext cx="508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cosa avreste richiesto?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8726" y="2019300"/>
            <a:ext cx="10201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Ecografia Tiroide + Ab anti-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TSHr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Anticorpi anti-TPO e anti-TG + Ab anti-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TSHr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Ecografia Tiroide + Ab anti-TPO e anti-TG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Ecografia Tiroide +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Ab anti-TPO 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anti-TG + Ab anti-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TSHr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45214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Giorgia, 11 anni e 5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48779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Elia, 13 anni 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352282" y="5615189"/>
            <a:ext cx="60917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7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45214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Giorgia, 11 anni e 5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8339" y="733362"/>
            <a:ext cx="4671336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>
                <a:cs typeface="Times New Roman" panose="02020603050405020304" pitchFamily="18" charset="0"/>
              </a:rPr>
              <a:t>Profilo Tiroideo per </a:t>
            </a:r>
            <a:r>
              <a:rPr lang="it-IT" sz="1800" b="1" dirty="0">
                <a:cs typeface="Times New Roman" panose="02020603050405020304" pitchFamily="18" charset="0"/>
              </a:rPr>
              <a:t>irritabilità, sudorazione, calo ponderale e </a:t>
            </a:r>
            <a:r>
              <a:rPr lang="it-IT" sz="1800" b="1" dirty="0" smtClean="0">
                <a:cs typeface="Times New Roman" panose="02020603050405020304" pitchFamily="18" charset="0"/>
              </a:rPr>
              <a:t>tachicardia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it-IT" altLang="it-IT" sz="18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TSH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0.01 </a:t>
            </a:r>
            <a:r>
              <a:rPr lang="it-IT" sz="1800" b="1" dirty="0" err="1">
                <a:cs typeface="Times New Roman" panose="02020603050405020304" pitchFamily="18" charset="0"/>
              </a:rPr>
              <a:t>mcU</a:t>
            </a:r>
            <a:r>
              <a:rPr lang="it-IT" sz="1800" b="1" dirty="0">
                <a:cs typeface="Times New Roman" panose="02020603050405020304" pitchFamily="18" charset="0"/>
              </a:rPr>
              <a:t>/ml </a:t>
            </a:r>
            <a:r>
              <a:rPr lang="it-IT" sz="1800" dirty="0">
                <a:cs typeface="Times New Roman" panose="02020603050405020304" pitchFamily="18" charset="0"/>
              </a:rPr>
              <a:t>(0.35-4.94)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FT4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2.92 </a:t>
            </a:r>
            <a:r>
              <a:rPr lang="it-IT" sz="1800" b="1" dirty="0" err="1">
                <a:cs typeface="Times New Roman" panose="02020603050405020304" pitchFamily="18" charset="0"/>
              </a:rPr>
              <a:t>ng</a:t>
            </a:r>
            <a:r>
              <a:rPr lang="it-IT" sz="1800" b="1" dirty="0">
                <a:cs typeface="Times New Roman" panose="02020603050405020304" pitchFamily="18" charset="0"/>
              </a:rPr>
              <a:t>/dl </a:t>
            </a:r>
            <a:r>
              <a:rPr lang="it-IT" sz="1800" dirty="0">
                <a:cs typeface="Times New Roman" panose="02020603050405020304" pitchFamily="18" charset="0"/>
              </a:rPr>
              <a:t>(0.7-1.48)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FT3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25.41 </a:t>
            </a:r>
            <a:r>
              <a:rPr lang="it-IT" sz="1800" b="1" dirty="0" err="1">
                <a:cs typeface="Times New Roman" panose="02020603050405020304" pitchFamily="18" charset="0"/>
              </a:rPr>
              <a:t>pg</a:t>
            </a:r>
            <a:r>
              <a:rPr lang="it-IT" sz="1800" b="1" dirty="0">
                <a:cs typeface="Times New Roman" panose="02020603050405020304" pitchFamily="18" charset="0"/>
              </a:rPr>
              <a:t>/ml </a:t>
            </a:r>
            <a:r>
              <a:rPr lang="it-IT" sz="1800" dirty="0">
                <a:cs typeface="Times New Roman" panose="02020603050405020304" pitchFamily="18" charset="0"/>
              </a:rPr>
              <a:t>(1.71-3.71)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5809775" y="815063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91003" y="2905437"/>
            <a:ext cx="465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anti-tiroide: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anti-TG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7.35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(0-4.11)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anti-TPO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191.53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(0-5.61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Ab anti-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TSHr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&gt;30 U/l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(0-0.399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379626" y="4531821"/>
            <a:ext cx="5215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Ecografia tiroide:</a:t>
            </a:r>
          </a:p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Tiroide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in sede, di </a:t>
            </a:r>
            <a:r>
              <a:rPr lang="it-IT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dimensioni aumentate e a margini </a:t>
            </a:r>
            <a:r>
              <a:rPr lang="it-IT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bozzuti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it-IT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costruttura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disomogenea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, con tralci fibrosi interni. </a:t>
            </a:r>
            <a:r>
              <a:rPr lang="it-IT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Accentuata la vascolarizzazione dell’intera ghiandola al color-Doppler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548779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Elia, 13 anni 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59529" y="2905436"/>
            <a:ext cx="465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anti-tiroide: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anti-TG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48,28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(0-4.11)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anti-TPO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(0-5.61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Ab anti-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TSHr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0,1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U/l (0-0.399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640086" y="4531821"/>
            <a:ext cx="5215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Ecografia tiroide:</a:t>
            </a:r>
          </a:p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Tiroide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in sede, di </a:t>
            </a:r>
            <a:r>
              <a:rPr lang="it-IT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dimensioni 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aumentate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Ecostruttura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disomogenea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 multiple piccole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nodularità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ipoecogene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solide. 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027938" y="4839597"/>
            <a:ext cx="556367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 contourW="12700">
            <a:bevelT w="101600" prst="angle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TIREOTOSSICOSI</a:t>
            </a:r>
            <a:endParaRPr lang="it-IT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26734" y="733362"/>
            <a:ext cx="4739184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familiarità: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TSH 0,03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FT4 2,2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/dl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FT3 7,05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(2,5-5,3)</a:t>
            </a:r>
          </a:p>
        </p:txBody>
      </p:sp>
    </p:spTree>
    <p:extLst>
      <p:ext uri="{BB962C8B-B14F-4D97-AF65-F5344CB8AC3E}">
        <p14:creationId xmlns:p14="http://schemas.microsoft.com/office/powerpoint/2010/main" val="5857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3341" y="1089788"/>
            <a:ext cx="4714005" cy="54938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95668" y="175104"/>
            <a:ext cx="3623686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TIREOTOSSICOSI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42480" y="6519446"/>
            <a:ext cx="5549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err="1" smtClean="0"/>
              <a:t>Leger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Carel</a:t>
            </a:r>
            <a:r>
              <a:rPr lang="it-IT" sz="1600" i="1" dirty="0" smtClean="0"/>
              <a:t>. </a:t>
            </a:r>
            <a:r>
              <a:rPr lang="it-IT" sz="1600" i="1" dirty="0" err="1"/>
              <a:t>Clin</a:t>
            </a:r>
            <a:r>
              <a:rPr lang="it-IT" sz="1600" i="1" dirty="0"/>
              <a:t> Res </a:t>
            </a:r>
            <a:r>
              <a:rPr lang="it-IT" sz="1600" i="1" dirty="0" err="1"/>
              <a:t>Pediatr</a:t>
            </a:r>
            <a:r>
              <a:rPr lang="it-IT" sz="1600" i="1" dirty="0"/>
              <a:t> </a:t>
            </a:r>
            <a:r>
              <a:rPr lang="it-IT" sz="1600" i="1" dirty="0" err="1" smtClean="0"/>
              <a:t>Endocrinol</a:t>
            </a:r>
            <a:r>
              <a:rPr lang="it-IT" sz="1600" i="1" dirty="0" smtClean="0"/>
              <a:t> </a:t>
            </a:r>
            <a:r>
              <a:rPr lang="it-IT" sz="1600" i="1" dirty="0"/>
              <a:t>2013;5(</a:t>
            </a:r>
            <a:r>
              <a:rPr lang="it-IT" sz="1600" i="1" dirty="0" err="1"/>
              <a:t>Suppl</a:t>
            </a:r>
            <a:r>
              <a:rPr lang="it-IT" sz="1600" i="1" dirty="0"/>
              <a:t> 1):50-56</a:t>
            </a:r>
          </a:p>
        </p:txBody>
      </p:sp>
      <p:sp>
        <p:nvSpPr>
          <p:cNvPr id="7" name="Ovale 6"/>
          <p:cNvSpPr/>
          <p:nvPr/>
        </p:nvSpPr>
        <p:spPr>
          <a:xfrm>
            <a:off x="1133341" y="1557576"/>
            <a:ext cx="1687132" cy="34773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133341" y="2738716"/>
            <a:ext cx="4237149" cy="39924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788970" y="1500608"/>
            <a:ext cx="154283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ccia in giù 11"/>
          <p:cNvSpPr/>
          <p:nvPr/>
        </p:nvSpPr>
        <p:spPr>
          <a:xfrm rot="16200000">
            <a:off x="6073787" y="1381902"/>
            <a:ext cx="207225" cy="699074"/>
          </a:xfrm>
          <a:prstGeom prst="downArrow">
            <a:avLst>
              <a:gd name="adj1" fmla="val 50000"/>
              <a:gd name="adj2" fmla="val 66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63167" y="643905"/>
            <a:ext cx="768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clinico sostenuto da un eccesso di ormoni tiroidei in circolo</a:t>
            </a:r>
          </a:p>
        </p:txBody>
      </p:sp>
      <p:sp>
        <p:nvSpPr>
          <p:cNvPr id="14" name="Freccia in giù 13"/>
          <p:cNvSpPr/>
          <p:nvPr/>
        </p:nvSpPr>
        <p:spPr>
          <a:xfrm rot="16200000">
            <a:off x="6083530" y="2588800"/>
            <a:ext cx="207225" cy="699074"/>
          </a:xfrm>
          <a:prstGeom prst="downArrow">
            <a:avLst>
              <a:gd name="adj1" fmla="val 50000"/>
              <a:gd name="adj2" fmla="val 66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788970" y="2738716"/>
            <a:ext cx="1542830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443918" y="1247304"/>
            <a:ext cx="3748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Esoftalmo bilaterale 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anti-TG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7.35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(0-4.11)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anti-TPO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191.53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(0-5.61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Ab anti-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TSHr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&gt;30 U/l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(0-0.399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440101" y="2507883"/>
            <a:ext cx="3539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anti-TG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48,28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(0-4.11)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anti-TPO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(0-5.61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Ab anti-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TSHr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0,1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U/l (0-0.399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50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45214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Giorgia, 11 anni e 5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48779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Elia, 13 anni 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0627" y="1244600"/>
            <a:ext cx="508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terapia avreste effettuato?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98726" y="2019300"/>
            <a:ext cx="10201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+ Beta-bloccante per entrambi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+ Beta-bloccante per M. di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Graves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nessuna terapia per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Hashitossicosi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+ Beta-bloccante per M. di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Graves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 solo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Hashitossicosi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Solo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per entrambe</a:t>
            </a:r>
          </a:p>
        </p:txBody>
      </p:sp>
    </p:spTree>
    <p:extLst>
      <p:ext uri="{BB962C8B-B14F-4D97-AF65-F5344CB8AC3E}">
        <p14:creationId xmlns:p14="http://schemas.microsoft.com/office/powerpoint/2010/main" val="22414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215" y="2566291"/>
            <a:ext cx="560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Metimazolo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(MMI):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0,2-1 mg/kg/die  MAX 30 mg/die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5668" y="175104"/>
            <a:ext cx="3623686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TIREOTOSSICOSI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160135" y="6334780"/>
            <a:ext cx="70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err="1"/>
              <a:t>Ross</a:t>
            </a:r>
            <a:r>
              <a:rPr lang="it-IT" sz="1400" i="1" dirty="0"/>
              <a:t> </a:t>
            </a:r>
            <a:r>
              <a:rPr lang="it-IT" sz="1400" i="1" dirty="0" smtClean="0"/>
              <a:t>DS et al. </a:t>
            </a:r>
            <a:r>
              <a:rPr lang="en-US" sz="1400" i="1" dirty="0"/>
              <a:t>2016 American Thyroid </a:t>
            </a:r>
            <a:r>
              <a:rPr lang="en-US" sz="1400" i="1" dirty="0" smtClean="0"/>
              <a:t>Association Guidelines </a:t>
            </a:r>
            <a:r>
              <a:rPr lang="en-US" sz="1400" i="1" dirty="0"/>
              <a:t>for Diagnosis and Management of Hyperthyroidism and Other Causes </a:t>
            </a:r>
            <a:r>
              <a:rPr lang="en-US" sz="1400" i="1" dirty="0" smtClean="0"/>
              <a:t>of Thyrotoxicosis</a:t>
            </a:r>
            <a:r>
              <a:rPr lang="en-US" sz="1400" i="1" dirty="0"/>
              <a:t>. T</a:t>
            </a:r>
            <a:r>
              <a:rPr lang="en-US" sz="1400" i="1" dirty="0" smtClean="0"/>
              <a:t>hyroid</a:t>
            </a:r>
            <a:r>
              <a:rPr lang="en-US" sz="1400" i="1" dirty="0"/>
              <a:t>. 2016 Oct;26(10):1343-1421.</a:t>
            </a:r>
            <a:endParaRPr lang="it-IT" sz="1400" i="1" dirty="0"/>
          </a:p>
        </p:txBody>
      </p:sp>
      <p:sp>
        <p:nvSpPr>
          <p:cNvPr id="11" name="Rettangolo 10"/>
          <p:cNvSpPr/>
          <p:nvPr/>
        </p:nvSpPr>
        <p:spPr>
          <a:xfrm>
            <a:off x="50215" y="4340487"/>
            <a:ext cx="5736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Aggiungere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-bloccante in caso di sintomi di ipertiroidismo: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Propanololo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mg/kg/die in 2 somministrazioni (da scalare al raggiungimento dell’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eutiroidismo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6408" y="3089913"/>
            <a:ext cx="4615245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emocromo e transaminasi per rischio agranulocitosi ed epatotossicità!</a:t>
            </a:r>
            <a:endParaRPr lang="it-IT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56848" y="796709"/>
            <a:ext cx="275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56848" y="1347055"/>
            <a:ext cx="362368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Malattia di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60568" y="1347055"/>
            <a:ext cx="362368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Hashitossicosi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ttore 1 15"/>
          <p:cNvCxnSpPr/>
          <p:nvPr/>
        </p:nvCxnSpPr>
        <p:spPr>
          <a:xfrm>
            <a:off x="5772147" y="2400300"/>
            <a:ext cx="0" cy="362670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5753100" y="6064801"/>
            <a:ext cx="6438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err="1"/>
              <a:t>Srinivasan</a:t>
            </a:r>
            <a:r>
              <a:rPr lang="it-IT" sz="1400" i="1" dirty="0"/>
              <a:t> S, </a:t>
            </a:r>
            <a:r>
              <a:rPr lang="it-IT" sz="1400" i="1" dirty="0" err="1"/>
              <a:t>Misra</a:t>
            </a:r>
            <a:r>
              <a:rPr lang="it-IT" sz="1400" i="1" dirty="0"/>
              <a:t> M. </a:t>
            </a:r>
            <a:r>
              <a:rPr lang="it-IT" sz="1400" i="1" dirty="0" err="1"/>
              <a:t>Hyperthyroidism</a:t>
            </a:r>
            <a:r>
              <a:rPr lang="it-IT" sz="1400" i="1" dirty="0"/>
              <a:t> in </a:t>
            </a:r>
            <a:r>
              <a:rPr lang="it-IT" sz="1400" i="1" dirty="0" err="1"/>
              <a:t>children</a:t>
            </a:r>
            <a:r>
              <a:rPr lang="it-IT" sz="1400" i="1" dirty="0"/>
              <a:t>. </a:t>
            </a:r>
            <a:r>
              <a:rPr lang="it-IT" sz="1400" i="1" dirty="0" err="1"/>
              <a:t>Pediatr</a:t>
            </a:r>
            <a:r>
              <a:rPr lang="it-IT" sz="1400" i="1" dirty="0"/>
              <a:t> Rev. </a:t>
            </a:r>
            <a:r>
              <a:rPr lang="it-IT" sz="1400" i="1" dirty="0" smtClean="0"/>
              <a:t>2015 Jun;36(6</a:t>
            </a:r>
            <a:r>
              <a:rPr lang="it-IT" sz="1400" i="1" dirty="0"/>
              <a:t>):239-48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703439" y="2572431"/>
            <a:ext cx="5109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Vigile Sorveglianza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Monitoraggio funzionalità tiroidea per valutare l’eventuale risoluzione dell’ipertiroidismo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sintomatica: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Metimazolo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(MMI)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-bloccante in caso di tremori, tachicardia, ipertensione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812" y="1855366"/>
            <a:ext cx="4732323" cy="49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6848" y="796709"/>
            <a:ext cx="275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PROGNOSI:</a:t>
            </a:r>
          </a:p>
        </p:txBody>
      </p:sp>
      <p:sp>
        <p:nvSpPr>
          <p:cNvPr id="6" name="Rettangolo 5"/>
          <p:cNvSpPr/>
          <p:nvPr/>
        </p:nvSpPr>
        <p:spPr>
          <a:xfrm>
            <a:off x="7261890" y="6162627"/>
            <a:ext cx="49301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err="1"/>
              <a:t>Léger</a:t>
            </a:r>
            <a:r>
              <a:rPr lang="it-IT" sz="1400" i="1" dirty="0"/>
              <a:t> J. </a:t>
            </a:r>
            <a:r>
              <a:rPr lang="it-IT" sz="1400" i="1" dirty="0" err="1"/>
              <a:t>Graves</a:t>
            </a:r>
            <a:r>
              <a:rPr lang="it-IT" sz="1400" i="1" dirty="0"/>
              <a:t>' </a:t>
            </a:r>
            <a:r>
              <a:rPr lang="it-IT" sz="1400" i="1" dirty="0" err="1"/>
              <a:t>disease</a:t>
            </a:r>
            <a:r>
              <a:rPr lang="it-IT" sz="1400" i="1" dirty="0"/>
              <a:t> in </a:t>
            </a:r>
            <a:r>
              <a:rPr lang="it-IT" sz="1400" i="1" dirty="0" err="1"/>
              <a:t>children</a:t>
            </a:r>
            <a:r>
              <a:rPr lang="it-IT" sz="1400" i="1" dirty="0"/>
              <a:t>. </a:t>
            </a:r>
            <a:r>
              <a:rPr lang="it-IT" sz="1400" i="1" dirty="0" err="1"/>
              <a:t>Endocr</a:t>
            </a:r>
            <a:r>
              <a:rPr lang="it-IT" sz="1400" i="1" dirty="0"/>
              <a:t> </a:t>
            </a:r>
            <a:r>
              <a:rPr lang="it-IT" sz="1400" i="1" dirty="0" err="1"/>
              <a:t>Dev</a:t>
            </a:r>
            <a:r>
              <a:rPr lang="it-IT" sz="1400" i="1" dirty="0"/>
              <a:t>. 2014;26:171-82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61" y="4746379"/>
            <a:ext cx="5810250" cy="172402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5833" y="4377047"/>
            <a:ext cx="3290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Fattori Predittivi di Remissione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95668" y="175104"/>
            <a:ext cx="3623686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TIREOTOSSICOSI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62044" y="6470404"/>
            <a:ext cx="7196608" cy="316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 err="1"/>
              <a:t>Wasniewska</a:t>
            </a:r>
            <a:r>
              <a:rPr lang="it-IT" sz="1400" i="1" dirty="0"/>
              <a:t> </a:t>
            </a:r>
            <a:r>
              <a:rPr lang="it-IT" sz="1400" i="1" dirty="0" smtClean="0"/>
              <a:t>M et al. </a:t>
            </a:r>
            <a:r>
              <a:rPr lang="en-US" sz="1400" i="1" dirty="0"/>
              <a:t>Outcomes of children with </a:t>
            </a:r>
            <a:r>
              <a:rPr lang="en-US" sz="1400" i="1" dirty="0" err="1"/>
              <a:t>hashitoxicosis</a:t>
            </a:r>
            <a:r>
              <a:rPr lang="en-US" sz="1400" i="1" dirty="0"/>
              <a:t>. </a:t>
            </a:r>
            <a:r>
              <a:rPr lang="en-US" sz="1400" i="1" dirty="0" err="1"/>
              <a:t>Horm</a:t>
            </a:r>
            <a:r>
              <a:rPr lang="en-US" sz="1400" i="1" dirty="0"/>
              <a:t> </a:t>
            </a:r>
            <a:r>
              <a:rPr lang="en-US" sz="1400" i="1" dirty="0" smtClean="0"/>
              <a:t>Res </a:t>
            </a:r>
            <a:r>
              <a:rPr lang="en-US" sz="1400" i="1" dirty="0" err="1" smtClean="0"/>
              <a:t>Paediatr</a:t>
            </a:r>
            <a:r>
              <a:rPr lang="en-US" sz="1400" i="1" dirty="0"/>
              <a:t>. </a:t>
            </a:r>
            <a:r>
              <a:rPr lang="en-US" sz="1400" i="1" dirty="0" smtClean="0"/>
              <a:t>2012;77:36-40</a:t>
            </a:r>
            <a:endParaRPr lang="it-IT" sz="1400" i="1" dirty="0"/>
          </a:p>
        </p:txBody>
      </p:sp>
      <p:sp>
        <p:nvSpPr>
          <p:cNvPr id="7" name="Rettangolo 6"/>
          <p:cNvSpPr/>
          <p:nvPr/>
        </p:nvSpPr>
        <p:spPr>
          <a:xfrm>
            <a:off x="178358" y="2702271"/>
            <a:ext cx="5155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 del 30% dei pz trattati con MMI raggiunge una remissione della durata di almeno 2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75% dei casi ricade entro 6 mesi dalla sospensione della terapia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56848" y="1732821"/>
            <a:ext cx="362368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Malattia di </a:t>
            </a:r>
            <a:r>
              <a:rPr lang="it-IT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56509" y="1732821"/>
            <a:ext cx="3623686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Hashitossicosi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37572" y="2697892"/>
            <a:ext cx="48615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durata dell’ipertiroidismo è ampiamente variabile ma è seguita da una risoluzione definitiva in assenza di ricadute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Esita in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eutiroidismo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ipotiroidismo persistente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5646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Emanuela, 7 anni e 11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9808"/>
            <a:ext cx="4069161" cy="571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Parentesi graffa chiusa 19"/>
          <p:cNvSpPr/>
          <p:nvPr/>
        </p:nvSpPr>
        <p:spPr>
          <a:xfrm>
            <a:off x="3725268" y="2217375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154113" y="6169549"/>
            <a:ext cx="38976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E. O. : nella norma. Tiroide visibile e palpabile per presenza di gozzo.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Gaia, 9 anni e 9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97" y="859808"/>
            <a:ext cx="4080769" cy="57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arentesi graffa chiusa 10"/>
          <p:cNvSpPr/>
          <p:nvPr/>
        </p:nvSpPr>
        <p:spPr>
          <a:xfrm>
            <a:off x="7808816" y="1921837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4208716" y="6213525"/>
            <a:ext cx="38976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E. O. : nella norma. Tiroide non visibile e non palpabile.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92" y="859807"/>
            <a:ext cx="4040704" cy="571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arentesi graffa chiusa 13"/>
          <p:cNvSpPr/>
          <p:nvPr/>
        </p:nvSpPr>
        <p:spPr>
          <a:xfrm>
            <a:off x="11858545" y="2302461"/>
            <a:ext cx="45719" cy="406400"/>
          </a:xfrm>
          <a:prstGeom prst="rightBrace">
            <a:avLst>
              <a:gd name="adj1" fmla="val 2500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Pia, 9 anni e 6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250796" y="6215797"/>
            <a:ext cx="38976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E. O. : nella norma. Tiroide non visibile e non palpabile.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54113" y="1336798"/>
            <a:ext cx="207792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32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(75-90° </a:t>
            </a:r>
            <a:r>
              <a:rPr lang="it-IT" altLang="it-IT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123,4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(25°ct)</a:t>
            </a:r>
          </a:p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 kg/m2</a:t>
            </a:r>
          </a:p>
          <a:p>
            <a:endParaRPr lang="it-IT" alt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208716" y="1332756"/>
            <a:ext cx="207792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50,7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(&gt;95° </a:t>
            </a:r>
            <a:r>
              <a:rPr lang="it-IT" altLang="it-IT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142,8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(75-90°ct)</a:t>
            </a:r>
          </a:p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24,9 kg/m2</a:t>
            </a:r>
          </a:p>
          <a:p>
            <a:endParaRPr lang="it-IT" alt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288797" y="1331576"/>
            <a:ext cx="207792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40,5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kg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(75° </a:t>
            </a:r>
            <a:r>
              <a:rPr lang="it-IT" altLang="it-IT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ct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136,7 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(50-75°ct)</a:t>
            </a:r>
          </a:p>
          <a:p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r>
              <a:rPr lang="it-IT" altLang="it-IT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altLang="it-IT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21,7 kg/m2</a:t>
            </a:r>
          </a:p>
          <a:p>
            <a:endParaRPr lang="it-IT" altLang="it-IT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6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45214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Giorgia, 11 anni e 5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78339" y="733362"/>
            <a:ext cx="4671336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>
                <a:cs typeface="Times New Roman" panose="02020603050405020304" pitchFamily="18" charset="0"/>
              </a:rPr>
              <a:t>Profilo Tiroideo per </a:t>
            </a:r>
            <a:r>
              <a:rPr lang="it-IT" sz="1800" b="1" dirty="0">
                <a:cs typeface="Times New Roman" panose="02020603050405020304" pitchFamily="18" charset="0"/>
              </a:rPr>
              <a:t>irritabilità, sudorazione, calo ponderale e </a:t>
            </a:r>
            <a:r>
              <a:rPr lang="it-IT" sz="1800" b="1" dirty="0" smtClean="0">
                <a:cs typeface="Times New Roman" panose="02020603050405020304" pitchFamily="18" charset="0"/>
              </a:rPr>
              <a:t>tachicardia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it-IT" altLang="it-IT" sz="18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TSH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0.01 </a:t>
            </a:r>
            <a:r>
              <a:rPr lang="it-IT" sz="1800" b="1" dirty="0" err="1">
                <a:cs typeface="Times New Roman" panose="02020603050405020304" pitchFamily="18" charset="0"/>
              </a:rPr>
              <a:t>mcU</a:t>
            </a:r>
            <a:r>
              <a:rPr lang="it-IT" sz="1800" b="1" dirty="0">
                <a:cs typeface="Times New Roman" panose="02020603050405020304" pitchFamily="18" charset="0"/>
              </a:rPr>
              <a:t>/ml </a:t>
            </a:r>
            <a:r>
              <a:rPr lang="it-IT" sz="1800" dirty="0">
                <a:cs typeface="Times New Roman" panose="02020603050405020304" pitchFamily="18" charset="0"/>
              </a:rPr>
              <a:t>(0.35-4.94)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FT4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2.92 </a:t>
            </a:r>
            <a:r>
              <a:rPr lang="it-IT" sz="1800" b="1" dirty="0" err="1">
                <a:cs typeface="Times New Roman" panose="02020603050405020304" pitchFamily="18" charset="0"/>
              </a:rPr>
              <a:t>ng</a:t>
            </a:r>
            <a:r>
              <a:rPr lang="it-IT" sz="1800" b="1" dirty="0">
                <a:cs typeface="Times New Roman" panose="02020603050405020304" pitchFamily="18" charset="0"/>
              </a:rPr>
              <a:t>/dl </a:t>
            </a:r>
            <a:r>
              <a:rPr lang="it-IT" sz="1800" dirty="0">
                <a:cs typeface="Times New Roman" panose="02020603050405020304" pitchFamily="18" charset="0"/>
              </a:rPr>
              <a:t>(0.7-1.48)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cs typeface="Times New Roman" panose="02020603050405020304" pitchFamily="18" charset="0"/>
              </a:rPr>
              <a:t>FT3</a:t>
            </a:r>
            <a:r>
              <a:rPr lang="it-IT" sz="1800" dirty="0">
                <a:cs typeface="Times New Roman" panose="02020603050405020304" pitchFamily="18" charset="0"/>
              </a:rPr>
              <a:t> </a:t>
            </a:r>
            <a:r>
              <a:rPr lang="it-IT" sz="1800" b="1" dirty="0">
                <a:cs typeface="Times New Roman" panose="02020603050405020304" pitchFamily="18" charset="0"/>
              </a:rPr>
              <a:t>25.41 </a:t>
            </a:r>
            <a:r>
              <a:rPr lang="it-IT" sz="1800" b="1" dirty="0" err="1">
                <a:cs typeface="Times New Roman" panose="02020603050405020304" pitchFamily="18" charset="0"/>
              </a:rPr>
              <a:t>pg</a:t>
            </a:r>
            <a:r>
              <a:rPr lang="it-IT" sz="1800" b="1" dirty="0">
                <a:cs typeface="Times New Roman" panose="02020603050405020304" pitchFamily="18" charset="0"/>
              </a:rPr>
              <a:t>/ml </a:t>
            </a:r>
            <a:r>
              <a:rPr lang="it-IT" sz="1800" dirty="0">
                <a:cs typeface="Times New Roman" panose="02020603050405020304" pitchFamily="18" charset="0"/>
              </a:rPr>
              <a:t>(1.71-3.71)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5809775" y="815063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91003" y="2905437"/>
            <a:ext cx="465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anti-tiroide: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anti-TG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7.35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(0-4.11)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anti-TPO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191.53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(0-5.61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Ab anti-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TSHr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&gt;30 U/l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(0-0.399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379626" y="4531821"/>
            <a:ext cx="52159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Ecografia tiroide:</a:t>
            </a:r>
          </a:p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Tiroide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in sede, di </a:t>
            </a:r>
            <a:r>
              <a:rPr lang="it-IT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dimensioni aumentate e a margini </a:t>
            </a:r>
            <a:r>
              <a:rPr lang="it-IT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bozzuti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it-IT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costruttura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disomogenea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, con tralci fibrosi interni. </a:t>
            </a:r>
            <a:r>
              <a:rPr lang="it-IT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Accentuata la vascolarizzazione dell’intera ghiandola al color-Doppler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548779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Elia, 13 anni 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59529" y="2905436"/>
            <a:ext cx="465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anti-tiroide: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 anti-TG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48,28 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(0-4.11)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anti-TPO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U/ml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(0-5.61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Ab anti-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TSHr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0,1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U/l (0-0.399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640086" y="4531821"/>
            <a:ext cx="5215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Ecografia tiroide:</a:t>
            </a:r>
          </a:p>
          <a:p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Tiroide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in sede, di </a:t>
            </a:r>
            <a:r>
              <a:rPr lang="it-IT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dimensioni 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aumentate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Ecostruttura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disomogenea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 multiple piccole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nodularità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ipoecogene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solide. </a:t>
            </a:r>
            <a:endParaRPr lang="it-IT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26734" y="748586"/>
            <a:ext cx="4739184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per familiarità:</a:t>
            </a: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eaLnBrk="1" hangingPunct="1"/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TSH 0,03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FT4 2,2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/dl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dirty="0" smtClean="0">
                <a:cs typeface="Times New Roman" panose="02020603050405020304" pitchFamily="18" charset="0"/>
              </a:rPr>
              <a:t>FT3 7,05 </a:t>
            </a:r>
            <a:r>
              <a:rPr lang="it-IT" altLang="it-IT" sz="1800" b="1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(2,5-5,3)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945126" y="2379802"/>
            <a:ext cx="3171702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4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-bloccante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03014" y="2995355"/>
            <a:ext cx="3171702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Metimazolo</a:t>
            </a:r>
            <a:r>
              <a:rPr lang="it-IT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284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21380" y="218188"/>
            <a:ext cx="5021762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</a:t>
            </a:r>
            <a:r>
              <a:rPr lang="it-IT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endParaRPr lang="it-IT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31178" y="1291905"/>
            <a:ext cx="103436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Utile ripetere il profilo tiroideo in caso di dubbio per confermare il dato e per escludere eventuali errori di laboratorio o alterazioni transitorie del profilo tiroideo.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Nell’iter diagnostico-terapeutico tenere sempre in conto l’esame clinico per l’interpretazione del profilo tiroideo in modo da offrire il più opportuno management del paziente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Pareri contrastanti riguardo la necessità di terapia con L-Tiroxina in pazienti con ipotiroidismo subclinico, pertanto la scelta terapeutica va individualizzata.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ipertiroidismo richiedere sempre anticorpi anti-tiroide compresi gli Ab anti-</a:t>
            </a:r>
            <a:r>
              <a:rPr lang="it-I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TSHr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solo a scopo diagnostico ma anche prognostico.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0627" y="1244600"/>
            <a:ext cx="508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cosa avreste richiesto?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98726" y="2019300"/>
            <a:ext cx="8700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Ecografia Tiroide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Anticorpi anti-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Tireoperossidasi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(TPO) e anti-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Tireoglobulina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(TG)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Ecografia Tiroide + Ab anti-TPO e anti-TG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Ripetizione TSH, FT4 + Ecografia Tiroide + 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Ab anti-TPO e 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anti-TG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5646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Emanuela, 7 anni e 11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Gaia, 9 anni e 9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Pia, 9 anni e 6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1326524" y="5628068"/>
            <a:ext cx="69288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5646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Emanuela, 7 anni e 11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38608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8102600" y="854870"/>
            <a:ext cx="0" cy="543163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41895" y="3945624"/>
            <a:ext cx="35945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anti-TPO: </a:t>
            </a:r>
            <a:r>
              <a:rPr lang="it-IT" altLang="it-IT" sz="1800" b="1" dirty="0">
                <a:cs typeface="Times New Roman" panose="02020603050405020304" pitchFamily="18" charset="0"/>
              </a:rPr>
              <a:t>619 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anti-TG: 56,3 U/ml (0-60)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u="sng" dirty="0">
                <a:cs typeface="Times New Roman" panose="02020603050405020304" pitchFamily="18" charset="0"/>
              </a:rPr>
              <a:t>tiroide di dimensioni aumentate per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l’età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 </a:t>
            </a:r>
            <a:r>
              <a:rPr lang="it-IT" altLang="it-IT" sz="1800" u="sng" dirty="0" err="1">
                <a:cs typeface="Times New Roman" panose="02020603050405020304" pitchFamily="18" charset="0"/>
              </a:rPr>
              <a:t>Ecostruttura</a:t>
            </a:r>
            <a:r>
              <a:rPr lang="it-IT" altLang="it-IT" sz="1800" u="sng" dirty="0">
                <a:cs typeface="Times New Roman" panose="02020603050405020304" pitchFamily="18" charset="0"/>
              </a:rPr>
              <a:t> diffusamente disomogenea </a:t>
            </a:r>
            <a:r>
              <a:rPr lang="it-IT" altLang="it-IT" sz="1800" u="sng" dirty="0" err="1">
                <a:cs typeface="Times New Roman" panose="02020603050405020304" pitchFamily="18" charset="0"/>
              </a:rPr>
              <a:t>ipoecogena</a:t>
            </a:r>
            <a:r>
              <a:rPr lang="it-IT" altLang="it-IT" sz="1800" u="sng" dirty="0">
                <a:cs typeface="Times New Roman" panose="02020603050405020304" pitchFamily="18" charset="0"/>
              </a:rPr>
              <a:t>/edematosa</a:t>
            </a:r>
            <a:r>
              <a:rPr lang="it-IT" altLang="it-IT" sz="1800" dirty="0">
                <a:cs typeface="Times New Roman" panose="02020603050405020304" pitchFamily="18" charset="0"/>
              </a:rPr>
              <a:t>. A sin al III medio nodulo </a:t>
            </a:r>
            <a:r>
              <a:rPr lang="it-IT" altLang="it-IT" sz="1800" dirty="0" err="1">
                <a:cs typeface="Times New Roman" panose="02020603050405020304" pitchFamily="18" charset="0"/>
              </a:rPr>
              <a:t>iperecogeno</a:t>
            </a:r>
            <a:r>
              <a:rPr lang="it-IT" altLang="it-IT" sz="1800" dirty="0">
                <a:cs typeface="Times New Roman" panose="02020603050405020304" pitchFamily="18" charset="0"/>
              </a:rPr>
              <a:t> di 6x7 mm.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00105" y="2599922"/>
            <a:ext cx="326875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Ripetizione Profilo Tiroideo dopo 4 settimane: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TSH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2,7 </a:t>
            </a:r>
            <a:r>
              <a:rPr lang="it-IT" altLang="it-IT" sz="1800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dirty="0">
                <a:cs typeface="Times New Roman" panose="02020603050405020304" pitchFamily="18" charset="0"/>
              </a:rPr>
              <a:t>/ml 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1,1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(0,75-1,7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Gaia, 9 anni e 9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72835" y="2594662"/>
            <a:ext cx="3268753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Ripetizione Profilo Tiroideo dopo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5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settimane: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>
                <a:cs typeface="Times New Roman" panose="02020603050405020304" pitchFamily="18" charset="0"/>
              </a:rPr>
              <a:t>TSH 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13,2 </a:t>
            </a:r>
            <a:r>
              <a:rPr lang="it-IT" altLang="it-IT" sz="1800" b="1" u="sng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>
                <a:cs typeface="Times New Roman" panose="02020603050405020304" pitchFamily="18" charset="0"/>
              </a:rPr>
              <a:t>/ml 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0,93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(0,75-1,7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)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4346157" y="3956130"/>
            <a:ext cx="35945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anti-TPO: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&gt;1300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anti-TG: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455,4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u="sng" dirty="0">
                <a:cs typeface="Times New Roman" panose="02020603050405020304" pitchFamily="18" charset="0"/>
              </a:rPr>
              <a:t>tiroide di dimensioni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ai limiti alti della norma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u="sng" dirty="0">
                <a:cs typeface="Times New Roman" panose="02020603050405020304" pitchFamily="18" charset="0"/>
              </a:rPr>
              <a:t>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disomogenea,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ipoecogena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 con strie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iperecogene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 interne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429181" y="3958402"/>
            <a:ext cx="35945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Ab anti-tiroide: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anti-TPO: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&gt;1300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r>
              <a:rPr lang="it-IT" altLang="it-IT" sz="1800" dirty="0">
                <a:cs typeface="Times New Roman" panose="02020603050405020304" pitchFamily="18" charset="0"/>
              </a:rPr>
              <a:t>Ab anti-TG: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173 </a:t>
            </a:r>
            <a:r>
              <a:rPr lang="it-IT" altLang="it-IT" sz="1800" b="1" dirty="0">
                <a:cs typeface="Times New Roman" panose="02020603050405020304" pitchFamily="18" charset="0"/>
              </a:rPr>
              <a:t>U/ml </a:t>
            </a:r>
            <a:r>
              <a:rPr lang="it-IT" altLang="it-IT" sz="1800" dirty="0">
                <a:cs typeface="Times New Roman" panose="02020603050405020304" pitchFamily="18" charset="0"/>
              </a:rPr>
              <a:t>(0-60)</a:t>
            </a:r>
          </a:p>
          <a:p>
            <a:pPr eaLnBrk="1" hangingPunct="1"/>
            <a:endParaRPr lang="it-IT" altLang="it-IT" sz="1800" dirty="0">
              <a:cs typeface="Times New Roman" panose="02020603050405020304" pitchFamily="18" charset="0"/>
            </a:endParaRPr>
          </a:p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Eco Tiroide:</a:t>
            </a:r>
          </a:p>
          <a:p>
            <a:pPr eaLnBrk="1" hangingPunct="1"/>
            <a:r>
              <a:rPr lang="it-IT" altLang="it-IT" sz="1800" u="sng" dirty="0">
                <a:cs typeface="Times New Roman" panose="02020603050405020304" pitchFamily="18" charset="0"/>
              </a:rPr>
              <a:t>tiroide di dimensioni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aumentate.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Ecostruttura</a:t>
            </a:r>
            <a:r>
              <a:rPr lang="it-IT" altLang="it-IT" sz="1800" u="sng" dirty="0">
                <a:cs typeface="Times New Roman" panose="02020603050405020304" pitchFamily="18" charset="0"/>
              </a:rPr>
              <a:t>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disomogenea con tendenza alla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nodularità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, con presenza di strie contestuali </a:t>
            </a:r>
            <a:r>
              <a:rPr lang="it-IT" altLang="it-IT" sz="1800" u="sng" dirty="0" err="1" smtClean="0">
                <a:cs typeface="Times New Roman" panose="02020603050405020304" pitchFamily="18" charset="0"/>
              </a:rPr>
              <a:t>iperecogene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 contestuali.</a:t>
            </a: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Pia, 9 anni e 6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168696" y="4794566"/>
            <a:ext cx="5563673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 contourW="12700">
            <a:bevelT w="101600" prst="angle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TIROIDITE DI HASHIMOTO</a:t>
            </a:r>
            <a:endParaRPr lang="it-IT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85646" y="668233"/>
            <a:ext cx="3239838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>
                <a:cs typeface="Times New Roman" panose="02020603050405020304" pitchFamily="18" charset="0"/>
              </a:rPr>
              <a:t>Profilo Tiroideo per </a:t>
            </a:r>
            <a:r>
              <a:rPr lang="it-IT" altLang="it-IT" sz="1800" b="1" dirty="0" smtClean="0">
                <a:cs typeface="Times New Roman" panose="02020603050405020304" pitchFamily="18" charset="0"/>
              </a:rPr>
              <a:t>comparsa di gozzo da alcuni mesi: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it-IT" altLang="it-IT" sz="1800" b="1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TSH </a:t>
            </a:r>
            <a:r>
              <a:rPr lang="it-IT" altLang="it-IT" sz="1800" dirty="0">
                <a:cs typeface="Times New Roman" panose="02020603050405020304" pitchFamily="18" charset="0"/>
              </a:rPr>
              <a:t>2,06 </a:t>
            </a:r>
            <a:r>
              <a:rPr lang="it-IT" altLang="it-IT" sz="1800" dirty="0" err="1">
                <a:cs typeface="Times New Roman" panose="02020603050405020304" pitchFamily="18" charset="0"/>
              </a:rPr>
              <a:t>mcU</a:t>
            </a:r>
            <a:r>
              <a:rPr lang="it-IT" altLang="it-IT" sz="1800" dirty="0">
                <a:cs typeface="Times New Roman" panose="02020603050405020304" pitchFamily="18" charset="0"/>
              </a:rPr>
              <a:t>/ml (0,27-3,6)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FT4 1,00 </a:t>
            </a:r>
            <a:r>
              <a:rPr lang="it-IT" altLang="it-IT" sz="1800" dirty="0" err="1">
                <a:cs typeface="Times New Roman" panose="02020603050405020304" pitchFamily="18" charset="0"/>
              </a:rPr>
              <a:t>ng</a:t>
            </a:r>
            <a:r>
              <a:rPr lang="it-IT" altLang="it-IT" sz="1800" dirty="0">
                <a:cs typeface="Times New Roman" panose="02020603050405020304" pitchFamily="18" charset="0"/>
              </a:rPr>
              <a:t>/dl (0,8-1,7)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>
                <a:cs typeface="Times New Roman" panose="02020603050405020304" pitchFamily="18" charset="0"/>
              </a:rPr>
              <a:t>FT3 3,8 </a:t>
            </a:r>
            <a:r>
              <a:rPr lang="it-IT" altLang="it-IT" sz="1800" dirty="0" err="1">
                <a:cs typeface="Times New Roman" panose="02020603050405020304" pitchFamily="18" charset="0"/>
              </a:rPr>
              <a:t>pg</a:t>
            </a:r>
            <a:r>
              <a:rPr lang="it-IT" altLang="it-IT" sz="1800" dirty="0">
                <a:cs typeface="Times New Roman" panose="02020603050405020304" pitchFamily="18" charset="0"/>
              </a:rPr>
              <a:t>/ml (2,0-4,4)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364886" y="664316"/>
            <a:ext cx="3444447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in corso di approfondimento per aumento ponderale e stipsi: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11,7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FT4 1,01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3,30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8390786" y="656088"/>
            <a:ext cx="3402434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1" dirty="0" smtClean="0">
                <a:cs typeface="Times New Roman" panose="02020603050405020304" pitchFamily="18" charset="0"/>
              </a:rPr>
              <a:t>Profilo Tiroideo in corso di approfondimento per astenia, e dolorabilità muscolare: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TSH 135,3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mcU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/ml </a:t>
            </a:r>
            <a:r>
              <a:rPr lang="it-IT" altLang="it-IT" sz="1800" u="sng" dirty="0" smtClean="0">
                <a:cs typeface="Times New Roman" panose="02020603050405020304" pitchFamily="18" charset="0"/>
              </a:rPr>
              <a:t>(0,85-6,5)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b="1" u="sng" dirty="0" smtClean="0">
                <a:cs typeface="Times New Roman" panose="02020603050405020304" pitchFamily="18" charset="0"/>
              </a:rPr>
              <a:t>FT4 0,55 </a:t>
            </a:r>
            <a:r>
              <a:rPr lang="it-IT" altLang="it-IT" sz="1800" b="1" u="sng" dirty="0" err="1" smtClean="0">
                <a:cs typeface="Times New Roman" panose="02020603050405020304" pitchFamily="18" charset="0"/>
              </a:rPr>
              <a:t>ng</a:t>
            </a:r>
            <a:r>
              <a:rPr lang="it-IT" altLang="it-IT" sz="1800" b="1" u="sng" dirty="0" smtClean="0">
                <a:cs typeface="Times New Roman" panose="02020603050405020304" pitchFamily="18" charset="0"/>
              </a:rPr>
              <a:t>/dl (0,7-1,7)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it-IT" altLang="it-IT" sz="1800" dirty="0" smtClean="0">
                <a:cs typeface="Times New Roman" panose="02020603050405020304" pitchFamily="18" charset="0"/>
              </a:rPr>
              <a:t>FT3 3,1 </a:t>
            </a:r>
            <a:r>
              <a:rPr lang="it-IT" altLang="it-IT" sz="1800" dirty="0" err="1" smtClean="0">
                <a:cs typeface="Times New Roman" panose="02020603050405020304" pitchFamily="18" charset="0"/>
              </a:rPr>
              <a:t>pg</a:t>
            </a:r>
            <a:r>
              <a:rPr lang="it-IT" altLang="it-IT" sz="1800" dirty="0" smtClean="0">
                <a:cs typeface="Times New Roman" panose="02020603050405020304" pitchFamily="18" charset="0"/>
              </a:rPr>
              <a:t>/ml (2,5-5,3)</a:t>
            </a:r>
          </a:p>
        </p:txBody>
      </p:sp>
    </p:spTree>
    <p:extLst>
      <p:ext uri="{BB962C8B-B14F-4D97-AF65-F5344CB8AC3E}">
        <p14:creationId xmlns:p14="http://schemas.microsoft.com/office/powerpoint/2010/main" val="2073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24" grpId="0"/>
      <p:bldP spid="2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60627" y="1244600"/>
            <a:ext cx="673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avreste messo in terapia con L-Tiroxina?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60627" y="1736745"/>
            <a:ext cx="87008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Emanuela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Gaia 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Maria Pia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Tutti</a:t>
            </a:r>
          </a:p>
          <a:p>
            <a:pPr marL="457200" indent="-457200">
              <a:lnSpc>
                <a:spcPct val="300000"/>
              </a:lnSpc>
              <a:buClr>
                <a:schemeClr val="accent5">
                  <a:lumMod val="50000"/>
                </a:schemeClr>
              </a:buClr>
              <a:buSzPct val="150000"/>
              <a:buFont typeface="+mj-lt"/>
              <a:buAutoNum type="arabicParenR"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Nessuno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5646" y="162660"/>
            <a:ext cx="3268753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Emanuela, 7 anni e 11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029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Gaia, 9 anni e 9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517787" y="162660"/>
            <a:ext cx="3095094" cy="40011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Pia, 9 anni e 6 mesi</a:t>
            </a:r>
            <a:endParaRPr lang="it-IT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71039" y="175104"/>
            <a:ext cx="4648315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TIROIDITE DI HASHIMOTO</a:t>
            </a:r>
            <a:endParaRPr lang="it-IT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51728" y="5970756"/>
            <a:ext cx="5440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Lee HS </a:t>
            </a:r>
            <a:r>
              <a:rPr lang="en-US" sz="1400" i="1" dirty="0"/>
              <a:t>and </a:t>
            </a:r>
            <a:r>
              <a:rPr lang="en-US" sz="1400" i="1" dirty="0" smtClean="0"/>
              <a:t>Hwang JS</a:t>
            </a:r>
            <a:r>
              <a:rPr lang="en-US" sz="1400" i="1" dirty="0"/>
              <a:t>. The natural course of Hashimoto’s thyroiditis in</a:t>
            </a:r>
          </a:p>
          <a:p>
            <a:r>
              <a:rPr lang="en-US" sz="1400" i="1" dirty="0"/>
              <a:t>children and </a:t>
            </a:r>
            <a:r>
              <a:rPr lang="en-US" sz="1400" i="1" dirty="0" smtClean="0"/>
              <a:t>adolescents. </a:t>
            </a:r>
            <a:r>
              <a:rPr lang="pt-BR" sz="1400" i="1" dirty="0"/>
              <a:t>J Pediatr Endocr Met 2014; 27(9-10): 807–812</a:t>
            </a:r>
            <a:endParaRPr lang="it-IT" sz="14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1453" y="1023457"/>
            <a:ext cx="6694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Tireopatia più frequente in età infantile e adolescenziale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Prevalenza: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3.0 -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1000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F&gt;M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13731" y="2449585"/>
            <a:ext cx="673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Segni e/o sintomi di esordio: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Gozzo 71,9%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Sintomi di ipotiroidismo (astenia, incremento ponderale) 20,9%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Riscontro occasionale 7,9%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3730" y="4254617"/>
            <a:ext cx="6736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Quadro laboratoristico all’esordio: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Eutiroidismo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Subclinico 31,4%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Ipotiroidismo conclamato 14,4%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Ipertiroidismo 7,2%</a:t>
            </a:r>
          </a:p>
        </p:txBody>
      </p:sp>
    </p:spTree>
    <p:extLst>
      <p:ext uri="{BB962C8B-B14F-4D97-AF65-F5344CB8AC3E}">
        <p14:creationId xmlns:p14="http://schemas.microsoft.com/office/powerpoint/2010/main" val="3107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33" y="2453983"/>
            <a:ext cx="1650170" cy="9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488055"/>
            <a:ext cx="3358966" cy="88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977" y="2447422"/>
            <a:ext cx="1985291" cy="92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2" y="3375329"/>
            <a:ext cx="2317513" cy="280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54" y="3411786"/>
            <a:ext cx="5439103" cy="27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10" y="3411785"/>
            <a:ext cx="983341" cy="27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989461" y="6452668"/>
            <a:ext cx="4995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cs typeface="Times New Roman" pitchFamily="18" charset="0"/>
              </a:rPr>
              <a:t>de Vries </a:t>
            </a:r>
            <a:r>
              <a:rPr lang="it-IT" i="1" dirty="0" smtClean="0">
                <a:cs typeface="Times New Roman" pitchFamily="18" charset="0"/>
              </a:rPr>
              <a:t>L. et al. </a:t>
            </a:r>
            <a:r>
              <a:rPr lang="en-US" i="1" dirty="0">
                <a:cs typeface="Times New Roman" pitchFamily="18" charset="0"/>
              </a:rPr>
              <a:t>Arch Dis </a:t>
            </a:r>
            <a:r>
              <a:rPr lang="en-US" i="1" dirty="0" smtClean="0">
                <a:cs typeface="Times New Roman" pitchFamily="18" charset="0"/>
              </a:rPr>
              <a:t>Child. 2009 </a:t>
            </a:r>
            <a:r>
              <a:rPr lang="en-US" i="1" dirty="0">
                <a:cs typeface="Times New Roman" pitchFamily="18" charset="0"/>
              </a:rPr>
              <a:t>Jan;94(1):33-7.</a:t>
            </a:r>
            <a:endParaRPr lang="it-IT" i="1" dirty="0"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6" y="177064"/>
            <a:ext cx="10357965" cy="192782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5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50848"/>
            <a:ext cx="8129252" cy="110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65" y="212210"/>
            <a:ext cx="4135865" cy="32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90500" y="1611780"/>
            <a:ext cx="7262813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Levothyroxine treatment is effective in reducing thyroid volume in pediatric patients and is suggested in treatment of goiter caused by AIT, especially in cases of hypothyroid, but also in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euthyroid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children.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" y="3672759"/>
            <a:ext cx="7871675" cy="107643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384" y="3647001"/>
            <a:ext cx="4010025" cy="306705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0500" y="5388618"/>
            <a:ext cx="7262813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 with thyroxine reduces thyroid volume in non-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goitrous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euthyroid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children with AT and may prevent goiter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2389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9205</TotalTime>
  <Words>3370</Words>
  <Application>Microsoft Office PowerPoint</Application>
  <PresentationFormat>Widescreen</PresentationFormat>
  <Paragraphs>595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168</cp:revision>
  <dcterms:created xsi:type="dcterms:W3CDTF">2018-03-08T20:17:10Z</dcterms:created>
  <dcterms:modified xsi:type="dcterms:W3CDTF">2018-04-10T22:14:23Z</dcterms:modified>
</cp:coreProperties>
</file>